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20"/>
  </p:notesMasterIdLst>
  <p:sldIdLst>
    <p:sldId id="256" r:id="rId4"/>
    <p:sldId id="258" r:id="rId5"/>
    <p:sldId id="263" r:id="rId6"/>
    <p:sldId id="261" r:id="rId7"/>
    <p:sldId id="266" r:id="rId8"/>
    <p:sldId id="267" r:id="rId9"/>
    <p:sldId id="264" r:id="rId10"/>
    <p:sldId id="265" r:id="rId11"/>
    <p:sldId id="268" r:id="rId12"/>
    <p:sldId id="269" r:id="rId13"/>
    <p:sldId id="270" r:id="rId14"/>
    <p:sldId id="271" r:id="rId15"/>
    <p:sldId id="272" r:id="rId16"/>
    <p:sldId id="257" r:id="rId17"/>
    <p:sldId id="259" r:id="rId18"/>
    <p:sldId id="260" r:id="rId19"/>
  </p:sldIdLst>
  <p:sldSz cx="10969625" cy="6170613"/>
  <p:notesSz cx="6858000" cy="9144000"/>
  <p:custDataLst>
    <p:tags r:id="rId21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0492" autoAdjust="0"/>
  </p:normalViewPr>
  <p:slideViewPr>
    <p:cSldViewPr snapToGrid="0">
      <p:cViewPr varScale="1">
        <p:scale>
          <a:sx n="61" d="100"/>
          <a:sy n="61" d="100"/>
        </p:scale>
        <p:origin x="175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1.xml"/><Relationship Id="rId21" Type="http://schemas.openxmlformats.org/officeDocument/2006/relationships/tags" Target="tags/tag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30.05.2022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Проекта за смарт управление на поливна система е абсолютно автономна, офлайн система, която работи без нуждата от интернет връзка. Нейната идея е да спести нуждата от човешка ръка и да намали разхода на вода и ток при поливане на градина. Това се случва посредством няколко сензора, електромагнитен кран и </a:t>
            </a:r>
            <a:r>
              <a:rPr lang="en-GB" dirty="0"/>
              <a:t>Android </a:t>
            </a:r>
            <a:r>
              <a:rPr lang="bg-BG" dirty="0"/>
              <a:t>приложение</a:t>
            </a:r>
            <a:r>
              <a:rPr lang="en-GB" dirty="0"/>
              <a:t>. </a:t>
            </a:r>
            <a:r>
              <a:rPr lang="bg-BG" dirty="0"/>
              <a:t>Системата е напълно написана на програмния език </a:t>
            </a:r>
            <a:r>
              <a:rPr lang="en-GB" dirty="0"/>
              <a:t>Java</a:t>
            </a:r>
            <a:r>
              <a:rPr lang="bg-BG" dirty="0"/>
              <a:t>. Проекта е много компонентен, изграден е от няколко сегмента, които са свързани и комуникират по между си чрез </a:t>
            </a:r>
            <a:r>
              <a:rPr lang="en-GB" dirty="0"/>
              <a:t>HTTP </a:t>
            </a:r>
            <a:r>
              <a:rPr lang="bg-BG" dirty="0"/>
              <a:t>заявки. Също така е част от </a:t>
            </a:r>
            <a:r>
              <a:rPr lang="en-GB" dirty="0"/>
              <a:t>IoT </a:t>
            </a:r>
            <a:r>
              <a:rPr lang="bg-BG" dirty="0"/>
              <a:t>домейна.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822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bg-BG" dirty="0"/>
              <a:t>Проекта е иновативен, защото</a:t>
            </a:r>
            <a:r>
              <a:rPr lang="en-GB" dirty="0"/>
              <a:t>:</a:t>
            </a:r>
            <a:r>
              <a:rPr lang="bg-BG" dirty="0"/>
              <a:t> интегрира </a:t>
            </a:r>
            <a:r>
              <a:rPr lang="en-GB" dirty="0"/>
              <a:t>IoT </a:t>
            </a:r>
            <a:r>
              <a:rPr lang="bg-BG" dirty="0"/>
              <a:t>сферата</a:t>
            </a:r>
            <a:r>
              <a:rPr lang="en-GB" dirty="0"/>
              <a:t> </a:t>
            </a:r>
            <a:r>
              <a:rPr lang="bg-BG" dirty="0"/>
              <a:t>и е рядко срещан в ежедневието.</a:t>
            </a:r>
          </a:p>
          <a:p>
            <a:pPr marL="228600" indent="-228600">
              <a:buAutoNum type="arabicPeriod"/>
            </a:pPr>
            <a:r>
              <a:rPr lang="bg-BG" dirty="0"/>
              <a:t>Проекта е абсолютно автономен и не изисква никаква нужда от човешка ръка и интернет връзка.</a:t>
            </a:r>
          </a:p>
          <a:p>
            <a:pPr marL="228600" indent="-228600">
              <a:buAutoNum type="arabicPeriod"/>
            </a:pPr>
            <a:r>
              <a:rPr lang="bg-BG" dirty="0"/>
              <a:t>Системата е с лесен и прост </a:t>
            </a:r>
            <a:r>
              <a:rPr lang="en-GB" dirty="0"/>
              <a:t>front-end </a:t>
            </a:r>
            <a:r>
              <a:rPr lang="bg-BG" dirty="0"/>
              <a:t>дизайн. Задаването на автоматично и ръчно поливане става с няколко клика през </a:t>
            </a:r>
            <a:r>
              <a:rPr lang="en-GB" dirty="0"/>
              <a:t>android </a:t>
            </a:r>
            <a:r>
              <a:rPr lang="bg-BG" dirty="0"/>
              <a:t>приложението.</a:t>
            </a:r>
          </a:p>
          <a:p>
            <a:pPr marL="228600" indent="-228600">
              <a:buAutoNum type="arabicPeriod"/>
            </a:pPr>
            <a:r>
              <a:rPr lang="bg-BG" dirty="0"/>
              <a:t>Системата е сигурна и точна. Използваните устройствата са широко използвани и добре познати от хардуерната общност, като доказали се с времето с добра надеждност, производителност и коректност на данните. </a:t>
            </a:r>
          </a:p>
          <a:p>
            <a:pPr marL="228600" indent="-228600">
              <a:buAutoNum type="arabicPeriod"/>
            </a:pPr>
            <a:r>
              <a:rPr lang="bg-BG" dirty="0"/>
              <a:t>Проекта има много голям диапазон за развитие. Към него може да се добавят неограничен брой сензори и смарт устройства за управление за по-правилно и точно поливане.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8777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Цели на проекта</a:t>
            </a:r>
            <a:r>
              <a:rPr lang="en-GB" dirty="0"/>
              <a:t>: </a:t>
            </a:r>
            <a:r>
              <a:rPr lang="bg-BG" dirty="0"/>
              <a:t>Лесна, бърза и проста работа със системата за поливане, премахване на нуждата от човешка ръка за поливане, намаляване на разхода на вода и ток.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395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!</a:t>
            </a:r>
            <a:r>
              <a:rPr lang="bg-BG" dirty="0"/>
              <a:t>Всички устройства трябва да са в една мрежа</a:t>
            </a:r>
            <a:endParaRPr lang="en-GB" dirty="0"/>
          </a:p>
          <a:p>
            <a:r>
              <a:rPr lang="en-GB" dirty="0"/>
              <a:t>!</a:t>
            </a:r>
            <a:r>
              <a:rPr lang="bg-BG" dirty="0"/>
              <a:t>Как работи логиката накратко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464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Основни софтуери използвани за направата и изграждането на проекта са</a:t>
            </a:r>
            <a:r>
              <a:rPr lang="en-GB" dirty="0"/>
              <a:t>: Android studio, IntelliJ, Spring boot, PostgreSQL, GitHub, Arduino Software, Postman, Putty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681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</a:t>
            </a:r>
            <a:r>
              <a:rPr lang="ru-RU" dirty="0"/>
              <a:t>. </a:t>
            </a:r>
            <a:r>
              <a:rPr lang="ru-RU" dirty="0" err="1"/>
              <a:t>Включвам</a:t>
            </a:r>
            <a:r>
              <a:rPr lang="ru-RU" dirty="0"/>
              <a:t> </a:t>
            </a:r>
            <a:r>
              <a:rPr lang="ru-RU" dirty="0" err="1"/>
              <a:t>schedule</a:t>
            </a:r>
            <a:endParaRPr lang="en-GB" dirty="0"/>
          </a:p>
          <a:p>
            <a:r>
              <a:rPr lang="en-GB" dirty="0"/>
              <a:t>2</a:t>
            </a:r>
            <a:r>
              <a:rPr lang="ru-RU" dirty="0"/>
              <a:t>. </a:t>
            </a:r>
            <a:r>
              <a:rPr lang="ru-RU" dirty="0" err="1"/>
              <a:t>Инициализирам</a:t>
            </a:r>
            <a:r>
              <a:rPr lang="ru-RU" dirty="0"/>
              <a:t> </a:t>
            </a:r>
            <a:r>
              <a:rPr lang="ru-RU" dirty="0" err="1"/>
              <a:t>поливане</a:t>
            </a:r>
            <a:r>
              <a:rPr lang="ru-RU" dirty="0"/>
              <a:t> с automation-а за 1 минута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3. </a:t>
            </a:r>
            <a:r>
              <a:rPr lang="ru-RU" dirty="0" err="1"/>
              <a:t>Показвам</a:t>
            </a:r>
            <a:r>
              <a:rPr lang="ru-RU" dirty="0"/>
              <a:t> данните от </a:t>
            </a:r>
            <a:r>
              <a:rPr lang="ru-RU" dirty="0" err="1"/>
              <a:t>сензорите</a:t>
            </a:r>
            <a:r>
              <a:rPr lang="ru-RU" dirty="0"/>
              <a:t> в </a:t>
            </a:r>
            <a:r>
              <a:rPr lang="ru-RU" dirty="0" err="1"/>
              <a:t>приложението</a:t>
            </a:r>
            <a:endParaRPr lang="ru-RU" dirty="0"/>
          </a:p>
          <a:p>
            <a:r>
              <a:rPr lang="ru-RU" dirty="0"/>
              <a:t>4. </a:t>
            </a:r>
            <a:r>
              <a:rPr lang="ru-RU" dirty="0" err="1"/>
              <a:t>Изчаквам</a:t>
            </a:r>
            <a:r>
              <a:rPr lang="ru-RU" dirty="0"/>
              <a:t> да </a:t>
            </a:r>
            <a:r>
              <a:rPr lang="ru-RU" dirty="0" err="1"/>
              <a:t>свърши</a:t>
            </a:r>
            <a:r>
              <a:rPr lang="ru-RU" dirty="0"/>
              <a:t> и да се </a:t>
            </a:r>
            <a:r>
              <a:rPr lang="ru-RU" dirty="0" err="1"/>
              <a:t>изключи</a:t>
            </a:r>
            <a:endParaRPr lang="ru-RU" dirty="0"/>
          </a:p>
          <a:p>
            <a:r>
              <a:rPr lang="ru-RU" dirty="0"/>
              <a:t>5. </a:t>
            </a:r>
            <a:r>
              <a:rPr lang="ru-RU" dirty="0" err="1"/>
              <a:t>Спирам</a:t>
            </a:r>
            <a:r>
              <a:rPr lang="ru-RU" dirty="0"/>
              <a:t> </a:t>
            </a:r>
            <a:r>
              <a:rPr lang="ru-RU" dirty="0" err="1"/>
              <a:t>schedule</a:t>
            </a:r>
            <a:endParaRPr lang="ru-RU" dirty="0"/>
          </a:p>
          <a:p>
            <a:r>
              <a:rPr lang="ru-RU" dirty="0"/>
              <a:t>6. </a:t>
            </a:r>
            <a:r>
              <a:rPr lang="ru-RU" dirty="0" err="1"/>
              <a:t>Отварям</a:t>
            </a:r>
            <a:r>
              <a:rPr lang="ru-RU" dirty="0"/>
              <a:t> и </a:t>
            </a:r>
            <a:r>
              <a:rPr lang="ru-RU" dirty="0" err="1"/>
              <a:t>затварям</a:t>
            </a:r>
            <a:r>
              <a:rPr lang="ru-RU" dirty="0"/>
              <a:t> крана </a:t>
            </a:r>
            <a:r>
              <a:rPr lang="ru-RU" dirty="0" err="1"/>
              <a:t>ръчно</a:t>
            </a:r>
            <a:endParaRPr lang="ru-RU" dirty="0"/>
          </a:p>
          <a:p>
            <a:r>
              <a:rPr lang="en-GB" dirty="0"/>
              <a:t>*</a:t>
            </a:r>
            <a:r>
              <a:rPr lang="ru-RU" dirty="0"/>
              <a:t>7. </a:t>
            </a:r>
            <a:r>
              <a:rPr lang="ru-RU" dirty="0" err="1"/>
              <a:t>Ако</a:t>
            </a:r>
            <a:r>
              <a:rPr lang="ru-RU" dirty="0"/>
              <a:t> има </a:t>
            </a:r>
            <a:r>
              <a:rPr lang="ru-RU" dirty="0" err="1"/>
              <a:t>въпроси</a:t>
            </a:r>
            <a:r>
              <a:rPr lang="ru-RU" dirty="0"/>
              <a:t> или </a:t>
            </a:r>
            <a:r>
              <a:rPr lang="ru-RU" dirty="0" err="1"/>
              <a:t>остава</a:t>
            </a:r>
            <a:r>
              <a:rPr lang="ru-RU" dirty="0"/>
              <a:t> </a:t>
            </a:r>
            <a:r>
              <a:rPr lang="ru-RU" dirty="0" err="1"/>
              <a:t>време</a:t>
            </a:r>
            <a:r>
              <a:rPr lang="ru-RU" dirty="0"/>
              <a:t> </a:t>
            </a:r>
            <a:r>
              <a:rPr lang="ru-RU" dirty="0" err="1"/>
              <a:t>показвам</a:t>
            </a:r>
            <a:r>
              <a:rPr lang="ru-RU" dirty="0"/>
              <a:t> и </a:t>
            </a:r>
            <a:r>
              <a:rPr lang="ru-RU" dirty="0" err="1"/>
              <a:t>обяснвам</a:t>
            </a:r>
            <a:r>
              <a:rPr lang="ru-RU" dirty="0"/>
              <a:t> частите по </a:t>
            </a:r>
            <a:r>
              <a:rPr lang="ru-RU" dirty="0" err="1"/>
              <a:t>схемата</a:t>
            </a:r>
            <a:r>
              <a:rPr lang="ru-RU" dirty="0"/>
              <a:t> и </a:t>
            </a:r>
            <a:r>
              <a:rPr lang="ru-RU" dirty="0" err="1"/>
              <a:t>кутията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0245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Заключение</a:t>
            </a:r>
            <a:r>
              <a:rPr lang="en-GB" dirty="0"/>
              <a:t>: </a:t>
            </a:r>
            <a:r>
              <a:rPr lang="bg-BG" b="0" i="0" dirty="0">
                <a:solidFill>
                  <a:srgbClr val="DCDDDE"/>
                </a:solidFill>
                <a:effectLst/>
                <a:latin typeface="Whitney"/>
              </a:rPr>
              <a:t>Р</a:t>
            </a:r>
            <a:r>
              <a:rPr lang="ru-RU" b="0" i="0" dirty="0" err="1">
                <a:solidFill>
                  <a:srgbClr val="DCDDDE"/>
                </a:solidFill>
                <a:effectLst/>
                <a:latin typeface="Whitney"/>
              </a:rPr>
              <a:t>аботата</a:t>
            </a:r>
            <a:r>
              <a:rPr lang="ru-RU" b="0" i="0" dirty="0">
                <a:solidFill>
                  <a:srgbClr val="DCDDDE"/>
                </a:solidFill>
                <a:effectLst/>
                <a:latin typeface="Whitney"/>
              </a:rPr>
              <a:t> по проекта ни е </a:t>
            </a:r>
            <a:r>
              <a:rPr lang="ru-RU" b="0" i="0" dirty="0" err="1">
                <a:solidFill>
                  <a:srgbClr val="DCDDDE"/>
                </a:solidFill>
                <a:effectLst/>
                <a:latin typeface="Whitney"/>
              </a:rPr>
              <a:t>запознала</a:t>
            </a:r>
            <a:r>
              <a:rPr lang="ru-RU" b="0" i="0" dirty="0">
                <a:solidFill>
                  <a:srgbClr val="DCDDDE"/>
                </a:solidFill>
                <a:effectLst/>
                <a:latin typeface="Whitney"/>
              </a:rPr>
              <a:t> с нови технологии </a:t>
            </a:r>
            <a:r>
              <a:rPr lang="en-GB" b="0" i="0" dirty="0">
                <a:solidFill>
                  <a:srgbClr val="DCDDDE"/>
                </a:solidFill>
                <a:effectLst/>
                <a:latin typeface="Whitney"/>
              </a:rPr>
              <a:t>(Spring, </a:t>
            </a:r>
            <a:r>
              <a:rPr lang="bg-BG" b="0" i="0" dirty="0">
                <a:solidFill>
                  <a:srgbClr val="DCDDDE"/>
                </a:solidFill>
                <a:effectLst/>
                <a:latin typeface="Whitney"/>
              </a:rPr>
              <a:t>база от данни, </a:t>
            </a:r>
            <a:r>
              <a:rPr lang="en-GB" b="0" i="0" dirty="0">
                <a:solidFill>
                  <a:srgbClr val="DCDDDE"/>
                </a:solidFill>
                <a:effectLst/>
                <a:latin typeface="Whitney"/>
              </a:rPr>
              <a:t>Android </a:t>
            </a:r>
            <a:r>
              <a:rPr lang="bg-BG" b="0" i="0" dirty="0">
                <a:solidFill>
                  <a:srgbClr val="DCDDDE"/>
                </a:solidFill>
                <a:effectLst/>
                <a:latin typeface="Whitney"/>
              </a:rPr>
              <a:t>и други</a:t>
            </a:r>
            <a:r>
              <a:rPr lang="en-GB" b="0" i="0" dirty="0">
                <a:solidFill>
                  <a:srgbClr val="DCDDDE"/>
                </a:solidFill>
                <a:effectLst/>
                <a:latin typeface="Whitney"/>
              </a:rPr>
              <a:t>).</a:t>
            </a:r>
            <a:endParaRPr lang="bg-BG" b="0" i="0" dirty="0">
              <a:solidFill>
                <a:srgbClr val="DCDDDE"/>
              </a:solidFill>
              <a:effectLst/>
              <a:latin typeface="Whitney"/>
            </a:endParaRPr>
          </a:p>
          <a:p>
            <a:endParaRPr lang="bg-BG" dirty="0"/>
          </a:p>
          <a:p>
            <a:r>
              <a:rPr lang="bg-BG" dirty="0"/>
              <a:t>Бъдещо развитие</a:t>
            </a:r>
            <a:r>
              <a:rPr lang="en-GB" dirty="0"/>
              <a:t>: </a:t>
            </a:r>
            <a:r>
              <a:rPr lang="bg-BG" dirty="0"/>
              <a:t>Система за обработка на грешки, </a:t>
            </a:r>
            <a:r>
              <a:rPr lang="bg-B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добавяне на допълнителен език на интерфейса и съдържанието, повече функционалности за по разнообразно и автоматизирано поливане, да се контролира часа и времето за поливане в отделните дни от седмицата, защита на системата от нарушители, нотификации.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2196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bg-BG" dirty="0"/>
              <a:t>Отговори на въпроси</a:t>
            </a:r>
            <a:r>
              <a:rPr lang="en-GB" dirty="0"/>
              <a:t>: </a:t>
            </a:r>
          </a:p>
          <a:p>
            <a:pPr marL="0" lvl="0" indent="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en-GB" dirty="0"/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Може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ли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системата да бъде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достъпна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отдалечено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ако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да,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може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това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да се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случи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– </a:t>
            </a:r>
            <a:r>
              <a:rPr lang="bg-BG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 може, но не е изработено. Може да се случи като към системата се включи интернет и се добави логика за това.</a:t>
            </a:r>
            <a:endParaRPr lang="bg-B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Може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ли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да се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добавят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допълнителни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сензори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например сензор за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вятър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сензор за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градушка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сензор за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светлина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ако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да,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какъв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начин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ще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става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добавянето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bg-BG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Може да се добавят много лесно. Единственото което трябва да се направи е да се свържат хардуерно и да се добави кратък код за тях.</a:t>
            </a:r>
            <a:endParaRPr lang="bg-B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Ако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поради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някаква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причина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стоп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командата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се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провали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напояването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не може да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спре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това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ще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доведе до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пре-напояване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Има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ли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механизъм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който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предпазва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това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да се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случи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bg-BG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Системата може да се надгради с още един електромагнитен превключвател 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bg-BG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връзката ще бъде жична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bg-BG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който е свързан непосредствено преди електромагнитното реле, като по този начин е възможно да служи за аварийно изключване. Също така има 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r>
              <a:rPr lang="bg-BG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off </a:t>
            </a:r>
            <a:r>
              <a:rPr lang="bg-BG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механизъм, който няколкократно следи за неуспешни операции. Ако е достигнат максималният брой на такива, електромагнитният вентил ще се затвори. </a:t>
            </a:r>
            <a:endParaRPr lang="bg-B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Може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ли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да се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добавят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допълнителни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кранове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по-разделно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конфигурирано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напояване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bg-BG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Да възможно е. Основата за добавяне е </a:t>
            </a:r>
            <a:r>
              <a:rPr lang="bg-BG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изградана</a:t>
            </a:r>
            <a:r>
              <a:rPr lang="bg-BG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Единственото от което има нужда да се направи е крана да се добави хардуерно и да се включи в базата от данни.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bg-BG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Коя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беше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най-трудната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функционалност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която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разработихте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с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какво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ви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затрудни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- 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Responsive design </a:t>
            </a:r>
            <a:r>
              <a:rPr lang="bg-BG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Android studio</a:t>
            </a:r>
            <a:r>
              <a:rPr lang="bg-BG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bg-B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Какво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научихте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време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изграждането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дипломният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проект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кое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ви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впечатли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най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-много? – </a:t>
            </a:r>
            <a:r>
              <a:rPr lang="bg-BG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Научих много неща и всяко едно от тях остави впечатление в мен, но най-много е 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Spring framework</a:t>
            </a:r>
            <a:r>
              <a:rPr lang="bg-BG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заради бързият и лесен начин за изграждане на пълна 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  <a:r>
              <a:rPr lang="bg-BG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front-end </a:t>
            </a:r>
            <a:r>
              <a:rPr lang="bg-BG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 </a:t>
            </a:r>
            <a:r>
              <a:rPr lang="bg-BG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инфараструктура</a:t>
            </a:r>
            <a:r>
              <a:rPr lang="bg-BG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bg-B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Какво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бихте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препоръчали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ученик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който за в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бъдеще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ще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реши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да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изгражда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проект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като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вашият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bg-BG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да се запознае с </a:t>
            </a:r>
            <a:r>
              <a:rPr lang="en-GB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Spring framework</a:t>
            </a:r>
            <a:r>
              <a:rPr lang="bg-BG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GB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Android Studio </a:t>
            </a:r>
            <a:r>
              <a:rPr lang="bg-BG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много </a:t>
            </a:r>
            <a:r>
              <a:rPr lang="bg-BG" sz="18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добр</a:t>
            </a:r>
            <a:r>
              <a:rPr lang="en-GB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bg-BG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да разгледа различните видове бази от данни.</a:t>
            </a:r>
            <a:endParaRPr lang="bg-B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bg-B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701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 1" descr="bg1_d2_169.png">
            <a:extLst>
              <a:ext uri="{FF2B5EF4-FFF2-40B4-BE49-F238E27FC236}">
                <a16:creationId xmlns:a16="http://schemas.microsoft.com/office/drawing/2014/main" id="{896CC0FD-4256-4167-AE25-A738EE08895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Inhalte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AD1AA2B6-6C2F-4A14-9E4C-FB86A10EF6B2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0000" y="1295999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96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853C9362-E049-4C5A-93EB-CA7DB346BCAC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2135" userDrawn="1">
          <p15:clr>
            <a:srgbClr val="FBAE40"/>
          </p15:clr>
        </p15:guide>
        <p15:guide id="9" pos="2462" userDrawn="1">
          <p15:clr>
            <a:srgbClr val="FBAE40"/>
          </p15:clr>
        </p15:guide>
        <p15:guide id="10" pos="4434" userDrawn="1">
          <p15:clr>
            <a:srgbClr val="FBAE40"/>
          </p15:clr>
        </p15:guide>
        <p15:guide id="11" pos="476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A3C6D0D9-04AD-43FA-8B6F-53255648BE83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A5FC486E-34C4-4DFC-9640-0742E0B83B94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2F5D5F7F-9AC3-4C8C-9378-5DCB41FEB94B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749" userDrawn="1">
          <p15:clr>
            <a:srgbClr val="FBAE40"/>
          </p15:clr>
        </p15:guide>
        <p15:guide id="9" pos="1829" userDrawn="1">
          <p15:clr>
            <a:srgbClr val="FBAE40"/>
          </p15:clr>
        </p15:guide>
        <p15:guide id="10" pos="3416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82" userDrawn="1">
          <p15:clr>
            <a:srgbClr val="FBAE40"/>
          </p15:clr>
        </p15:guide>
        <p15:guide id="13" pos="51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Inhal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E1C644A7-78AF-407E-A25C-6F76F012AC1D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F432EB7-B56F-491D-9D42-9FA89D925A5A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F944409F-1D53-436E-A382-254727DA7F5F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Inhal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853600" y="1295999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58536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14946AFE-2563-4C40-963E-DFE36F6D317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8A247A46-B0BA-49FE-BDE2-4F90A734854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17992435-2281-4D69-8E9C-A9BD8CD4504F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Inhal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39096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00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39096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6" hasCustomPrompt="1"/>
          </p:nvPr>
        </p:nvSpPr>
        <p:spPr>
          <a:xfrm>
            <a:off x="75600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058025F0-4E5A-4419-90FC-FD31DB24C306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2140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34" userDrawn="1">
          <p15:clr>
            <a:srgbClr val="FBAE40"/>
          </p15:clr>
        </p15:guide>
        <p15:guide id="11" pos="4761" userDrawn="1">
          <p15:clr>
            <a:srgbClr val="FBAE40"/>
          </p15:clr>
        </p15:guide>
        <p15:guide id="12" orient="horz" pos="2090" userDrawn="1">
          <p15:clr>
            <a:srgbClr val="FBAE40"/>
          </p15:clr>
        </p15:guide>
        <p15:guide id="13" orient="horz" pos="216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Inhal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2905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7" hasCustomPrompt="1"/>
          </p:nvPr>
        </p:nvSpPr>
        <p:spPr>
          <a:xfrm>
            <a:off x="8197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2905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8" hasCustomPrompt="1"/>
          </p:nvPr>
        </p:nvSpPr>
        <p:spPr>
          <a:xfrm>
            <a:off x="8197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1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1200" y="34452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22" name="Grafik 4" descr="logo1_d2.png">
            <a:extLst>
              <a:ext uri="{FF2B5EF4-FFF2-40B4-BE49-F238E27FC236}">
                <a16:creationId xmlns:a16="http://schemas.microsoft.com/office/drawing/2014/main" id="{F7F706B3-07D4-410C-B7A6-C9E5735A9928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pos="1749" userDrawn="1">
          <p15:clr>
            <a:srgbClr val="FBAE40"/>
          </p15:clr>
        </p15:guide>
        <p15:guide id="11" pos="183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82" userDrawn="1">
          <p15:clr>
            <a:srgbClr val="FBAE40"/>
          </p15:clr>
        </p15:guide>
        <p15:guide id="15" pos="516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F316F00-ABDB-4F1C-8223-8689636D6D52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9" descr="logo2_d2.png">
            <a:extLst>
              <a:ext uri="{FF2B5EF4-FFF2-40B4-BE49-F238E27FC236}">
                <a16:creationId xmlns:a16="http://schemas.microsoft.com/office/drawing/2014/main" id="{30CBBFCD-8992-45AF-92BD-7EBF3A86E1C1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0B4DD8A5-C16C-443A-8C22-A52B612231A5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ollbild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35DC742-BC8F-47B5-88E2-93616D59A618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3" descr="right_d2.png">
            <a:extLst>
              <a:ext uri="{FF2B5EF4-FFF2-40B4-BE49-F238E27FC236}">
                <a16:creationId xmlns:a16="http://schemas.microsoft.com/office/drawing/2014/main" id="{2E1D2BC1-44DB-403E-B4D8-3E1DC5D199E5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7317866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5" descr="bg3_d2_169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60E046F-66D0-431E-9C49-8E6C18C3F3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8000" kern="12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Abschluss­worte hinzufügen</a:t>
            </a:r>
          </a:p>
        </p:txBody>
      </p:sp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379696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2" descr="bg2_d2_169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1453195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enutzerdefinierte 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625928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Kap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65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Kapitel­überschrift hinzufügen</a:t>
            </a:r>
          </a:p>
        </p:txBody>
      </p:sp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C6E8050-6AB1-433E-A876-5E84688D10B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right_d2.png">
            <a:extLst>
              <a:ext uri="{FF2B5EF4-FFF2-40B4-BE49-F238E27FC236}">
                <a16:creationId xmlns:a16="http://schemas.microsoft.com/office/drawing/2014/main" id="{50EF21B3-288B-44C8-B2D9-3FFE25CF4E6C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1"/>
            </a:lvl1pPr>
          </a:lstStyle>
          <a:p>
            <a:r>
              <a:rPr lang="en-US" noProof="1"/>
              <a:t>„Zitat hinzufügen”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7" name="Grafik 3" descr="bottom_d2_169.png"/>
          <p:cNvPicPr>
            <a:picLocks noSel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855EB1A0-FDAA-4D62-99AE-E08E3E26E93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5" name="Grafik 4" descr="logo1_d2.png">
            <a:extLst>
              <a:ext uri="{FF2B5EF4-FFF2-40B4-BE49-F238E27FC236}">
                <a16:creationId xmlns:a16="http://schemas.microsoft.com/office/drawing/2014/main" id="{6E018BBC-5CA8-4135-B38C-8681A1586972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41778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azi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0"/>
            </a:lvl1pPr>
          </a:lstStyle>
          <a:p>
            <a:r>
              <a:rPr lang="en-US" noProof="1"/>
              <a:t>Fazit hinzufügen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7" name="Grafik 3" descr="bottom_d2_169.png"/>
          <p:cNvPicPr>
            <a:picLocks noSel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72390B9F-3EB3-4FEE-B4B2-61FC8089007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30F7B7DF-6F0E-4921-B877-3E2AD7D8C29A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323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 hasCustomPrompt="1"/>
          </p:nvPr>
        </p:nvSpPr>
        <p:spPr>
          <a:xfrm>
            <a:off x="259200" y="1296000"/>
            <a:ext cx="10450800" cy="4168800"/>
          </a:xfrm>
        </p:spPr>
        <p:txBody>
          <a:bodyPr/>
          <a:lstStyle>
            <a:lvl1pPr marL="251982" indent="-251982">
              <a:lnSpc>
                <a:spcPct val="107000"/>
              </a:lnSpc>
              <a:buFont typeface="+mj-lt"/>
              <a:buAutoNum type="arabicPeriod"/>
              <a:defRPr/>
            </a:lvl1pPr>
            <a:lvl2pPr marL="507563" indent="-273580">
              <a:lnSpc>
                <a:spcPct val="103000"/>
              </a:lnSpc>
              <a:buFont typeface="+mj-lt"/>
              <a:buAutoNum type="arabicPeriod"/>
              <a:defRPr/>
            </a:lvl2pPr>
            <a:lvl3pPr marL="730746" indent="-205185">
              <a:lnSpc>
                <a:spcPct val="102000"/>
              </a:lnSpc>
              <a:buFont typeface="+mj-lt"/>
              <a:buAutoNum type="arabicPeriod"/>
              <a:defRPr/>
            </a:lvl3pPr>
            <a:lvl4pPr marL="932331" indent="-183586">
              <a:lnSpc>
                <a:spcPct val="107000"/>
              </a:lnSpc>
              <a:buFont typeface="+mj-lt"/>
              <a:buAutoNum type="arabicPeriod"/>
              <a:defRPr/>
            </a:lvl4pPr>
            <a:lvl5pPr marL="932331" indent="-183586">
              <a:lnSpc>
                <a:spcPct val="103000"/>
              </a:lnSpc>
              <a:buFont typeface="+mj-lt"/>
              <a:buAutoNum type="arabicPeriod"/>
              <a:defRPr/>
            </a:lvl5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Rectangle7" hidden="1"/>
          <p:cNvSpPr>
            <a:spLocks/>
          </p:cNvSpPr>
          <p:nvPr/>
        </p:nvSpPr>
        <p:spPr>
          <a:xfrm>
            <a:off x="9223200" y="259078"/>
            <a:ext cx="1692000" cy="777721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25" name="Grafik 3" descr="bottom_d2_169.png">
            <a:extLst>
              <a:ext uri="{FF2B5EF4-FFF2-40B4-BE49-F238E27FC236}">
                <a16:creationId xmlns:a16="http://schemas.microsoft.com/office/drawing/2014/main" id="{5924583E-7B93-41AC-AC5B-430C0AD45AC7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3" name="Grafik 32" descr="logo2_d2.png">
            <a:extLst>
              <a:ext uri="{FF2B5EF4-FFF2-40B4-BE49-F238E27FC236}">
                <a16:creationId xmlns:a16="http://schemas.microsoft.com/office/drawing/2014/main" id="{48E231CC-E3B9-4D96-AA06-B1CFFA847D9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C746CB-10AC-40C9-8647-79D1DEB9F93D}"/>
              </a:ext>
            </a:extLst>
          </p:cNvPr>
          <p:cNvSpPr txBox="1"/>
          <p:nvPr userDrawn="1"/>
        </p:nvSpPr>
        <p:spPr>
          <a:xfrm>
            <a:off x="259200" y="259200"/>
            <a:ext cx="104508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F0D59F04-5C89-4857-A44C-3D9D9D3D938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3" name="Grafik 4" descr="logo1_d2.png">
            <a:extLst>
              <a:ext uri="{FF2B5EF4-FFF2-40B4-BE49-F238E27FC236}">
                <a16:creationId xmlns:a16="http://schemas.microsoft.com/office/drawing/2014/main" id="{39A24C14-69FA-48C5-9BFC-E264F89C2E76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40310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8762" y="1296000"/>
            <a:ext cx="104508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00" y="648000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Mastertitelformat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200" y="1296000"/>
            <a:ext cx="10450800" cy="416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5" name="Bosch_footer_1">
            <a:extLst>
              <a:ext uri="{FF2B5EF4-FFF2-40B4-BE49-F238E27FC236}">
                <a16:creationId xmlns:a16="http://schemas.microsoft.com/office/drawing/2014/main" id="{C4A0DCBC-1EFB-43C4-AF00-AB85781F48E7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  <a:latin typeface="+mn-lt"/>
              </a:rPr>
              <a:t>Intern</a:t>
            </a:r>
            <a:r>
              <a:rPr lang="en-US" sz="600" kern="0" baseline="0" noProof="1">
                <a:solidFill>
                  <a:schemeClr val="tx1"/>
                </a:solidFill>
                <a:latin typeface="+mn-lt"/>
              </a:rPr>
              <a:t> | IOB/TBC-BG | 23.05.2022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rgbClr val="B2B3B5"/>
                </a:solidFill>
                <a:latin typeface="+mn-lt"/>
              </a:rPr>
              <a:t>© Robert Bosch GmbH 2022. Alle Rechte vorbehalten, auch bzgl. jeder Verfügung, Verwertung, Reproduktion, Bearbeitung, Weitergabe sowie für den Fall von Schutzrechtsanmeldungen.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0" name="Bosch_footer_1" hidden="1">
            <a:extLst>
              <a:ext uri="{FF2B5EF4-FFF2-40B4-BE49-F238E27FC236}">
                <a16:creationId xmlns:a16="http://schemas.microsoft.com/office/drawing/2014/main" id="{BB7EB8EC-2C22-471E-A5D4-B578263D307B}"/>
              </a:ext>
            </a:extLst>
          </p:cNvPr>
          <p:cNvSpPr txBox="1"/>
          <p:nvPr userDrawn="1"/>
        </p:nvSpPr>
        <p:spPr>
          <a:xfrm>
            <a:off x="594000" y="5644800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1" r:id="rId2"/>
    <p:sldLayoutId id="2147483742" r:id="rId3"/>
    <p:sldLayoutId id="2147483713" r:id="rId4"/>
    <p:sldLayoutId id="2147483743" r:id="rId5"/>
    <p:sldLayoutId id="2147483721" r:id="rId6"/>
    <p:sldLayoutId id="2147483747" r:id="rId7"/>
    <p:sldLayoutId id="214748372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34" r:id="rId17"/>
    <p:sldLayoutId id="2147483731" r:id="rId18"/>
    <p:sldLayoutId id="2147483712" r:id="rId19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1982" indent="-251982" algn="l" defTabSz="914333" rtl="0" eaLnBrk="1" latinLnBrk="0" hangingPunct="1">
        <a:lnSpc>
          <a:spcPct val="107000"/>
        </a:lnSpc>
        <a:spcBef>
          <a:spcPts val="500"/>
        </a:spcBef>
        <a:buFont typeface="Wingdings 3" panose="05040102010807070707" pitchFamily="18" charset="2"/>
        <a:buChar char="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7563" indent="-273580" algn="l" defTabSz="914333" rtl="0" eaLnBrk="1" latinLnBrk="0" hangingPunct="1">
        <a:lnSpc>
          <a:spcPct val="103000"/>
        </a:lnSpc>
        <a:spcBef>
          <a:spcPts val="500"/>
        </a:spcBef>
        <a:buFont typeface="Wingdings 3" panose="05040102010807070707" pitchFamily="18" charset="2"/>
        <a:buChar char="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0746" indent="-205185" algn="l" defTabSz="914333" rtl="0" eaLnBrk="1" latinLnBrk="0" hangingPunct="1">
        <a:lnSpc>
          <a:spcPct val="102000"/>
        </a:lnSpc>
        <a:spcBef>
          <a:spcPts val="500"/>
        </a:spcBef>
        <a:buFont typeface="Bosch Office Sans" pitchFamily="2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4543054-B543-4AE6-AF03-B1B2F55F7FA4}"/>
              </a:ext>
            </a:extLst>
          </p:cNvPr>
          <p:cNvSpPr txBox="1">
            <a:spLocks/>
          </p:cNvSpPr>
          <p:nvPr/>
        </p:nvSpPr>
        <p:spPr>
          <a:xfrm>
            <a:off x="271731" y="2913185"/>
            <a:ext cx="10426161" cy="862234"/>
          </a:xfrm>
          <a:prstGeom prst="rect">
            <a:avLst/>
          </a:prstGeom>
          <a:ln w="0">
            <a:noFill/>
          </a:ln>
          <a:effectLst/>
        </p:spPr>
        <p:txBody>
          <a:bodyPr vert="horz" lIns="0" tIns="0" rIns="0" bIns="0" rtlCol="0" anchor="t" anchorCtr="0">
            <a:normAutofit/>
          </a:bodyPr>
          <a:lstStyle>
            <a:lvl1pPr algn="l" defTabSz="91433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999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ru-RU" sz="2200" dirty="0">
                <a:latin typeface="Times New Roman" panose="02020603050405020304" pitchFamily="18" charset="0"/>
                <a:ea typeface="+mn-ea"/>
              </a:rPr>
              <a:t>Проектиране и изработка на смарт управление за поливна систем</a:t>
            </a:r>
            <a:endParaRPr lang="bg-BG" sz="22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75A4C-5072-43C9-83A6-30AD1B691F0F}"/>
              </a:ext>
            </a:extLst>
          </p:cNvPr>
          <p:cNvSpPr txBox="1"/>
          <p:nvPr/>
        </p:nvSpPr>
        <p:spPr>
          <a:xfrm>
            <a:off x="1940943" y="465826"/>
            <a:ext cx="7194431" cy="5693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600" cap="all" dirty="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СОФИЙСКА ПРОФЕСИОНАЛНА  ГИМНАЗИЯ  ПО  ЕЛЕКТРОНИКА </a:t>
            </a:r>
          </a:p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600" cap="all" dirty="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„ДЖОН  АТАНАСОВ“</a:t>
            </a:r>
            <a:endParaRPr lang="bg-BG" sz="1600" cap="all" dirty="0">
              <a:solidFill>
                <a:schemeClr val="bg1"/>
              </a:solidFill>
              <a:latin typeface="Times New Roman" panose="02020603050405020304" pitchFamily="18" charset="0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61755-AFCB-40CA-975C-4B47E9C2D7DB}"/>
              </a:ext>
            </a:extLst>
          </p:cNvPr>
          <p:cNvSpPr txBox="1"/>
          <p:nvPr/>
        </p:nvSpPr>
        <p:spPr>
          <a:xfrm>
            <a:off x="2794958" y="1461299"/>
            <a:ext cx="5486400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bg-BG" sz="2800" cap="all" dirty="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Д И П Л О М Е Н  П Р О Е К 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72DC6B-357F-474A-9503-70AE59528937}"/>
              </a:ext>
            </a:extLst>
          </p:cNvPr>
          <p:cNvSpPr txBox="1"/>
          <p:nvPr/>
        </p:nvSpPr>
        <p:spPr>
          <a:xfrm>
            <a:off x="4865298" y="2424023"/>
            <a:ext cx="1190445" cy="3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bg-BG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тема:</a:t>
            </a:r>
          </a:p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bg-BG" sz="2000" cap="small" dirty="0">
              <a:solidFill>
                <a:schemeClr val="bg1"/>
              </a:solidFill>
              <a:latin typeface="Times New Roman" panose="02020603050405020304" pitchFamily="18" charset="0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65017C-8CB4-4B00-BF0D-1BE7B391A57E}"/>
              </a:ext>
            </a:extLst>
          </p:cNvPr>
          <p:cNvSpPr txBox="1"/>
          <p:nvPr/>
        </p:nvSpPr>
        <p:spPr>
          <a:xfrm>
            <a:off x="271731" y="4341964"/>
            <a:ext cx="3971026" cy="3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bg-BG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Дипломант: Ивайло Иванов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6BD53-4C17-41FF-846F-B7F10A50F395}"/>
              </a:ext>
            </a:extLst>
          </p:cNvPr>
          <p:cNvSpPr txBox="1"/>
          <p:nvPr/>
        </p:nvSpPr>
        <p:spPr>
          <a:xfrm>
            <a:off x="5967890" y="4341964"/>
            <a:ext cx="4866888" cy="7320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bg-BG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Ръководител: инж. Любица Димитрова</a:t>
            </a:r>
            <a:endParaRPr lang="en-GB" sz="2000" cap="small" dirty="0">
              <a:solidFill>
                <a:schemeClr val="bg1"/>
              </a:solidFill>
              <a:latin typeface="Times New Roman" panose="02020603050405020304" pitchFamily="18" charset="0"/>
              <a:cs typeface="+mj-cs"/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bg-BG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Дипломен ръководител</a:t>
            </a:r>
            <a:r>
              <a:rPr lang="en-GB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:</a:t>
            </a:r>
            <a:r>
              <a:rPr lang="bg-BG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 Стойчо Левков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616757-EEC1-4BA8-9D3F-BD440B64D1BD}"/>
              </a:ext>
            </a:extLst>
          </p:cNvPr>
          <p:cNvSpPr txBox="1"/>
          <p:nvPr/>
        </p:nvSpPr>
        <p:spPr>
          <a:xfrm>
            <a:off x="4546838" y="5394531"/>
            <a:ext cx="1982639" cy="6205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bg-BG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30.05.2022г.</a:t>
            </a:r>
            <a:br>
              <a:rPr lang="bg-BG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</a:br>
            <a:r>
              <a:rPr lang="bg-BG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гр. София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0CA747-C909-4191-83C5-659DA7D7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4531"/>
            <a:ext cx="556173" cy="55617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19787756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81BE75-B812-8063-311B-9128A9025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10</a:t>
            </a:fld>
            <a:endParaRPr lang="en-US" noProof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569D6B-CB5E-A931-468A-3A28226218E8}"/>
              </a:ext>
            </a:extLst>
          </p:cNvPr>
          <p:cNvSpPr txBox="1"/>
          <p:nvPr/>
        </p:nvSpPr>
        <p:spPr>
          <a:xfrm>
            <a:off x="259555" y="131763"/>
            <a:ext cx="10450513" cy="558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auto">
              <a:spcBef>
                <a:spcPts val="500"/>
              </a:spcBef>
              <a:spcAft>
                <a:spcPts val="0"/>
              </a:spcAft>
            </a:pPr>
            <a:r>
              <a:rPr lang="ru-RU" sz="3200" b="0" i="0" dirty="0">
                <a:solidFill>
                  <a:srgbClr val="000000"/>
                </a:solidFill>
                <a:effectLst/>
                <a:latin typeface="+mj-lt"/>
              </a:rPr>
              <a:t>Сегмент 3</a:t>
            </a:r>
            <a:r>
              <a:rPr lang="en-GB" sz="32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ru-RU" sz="3200" b="0" i="0" dirty="0">
                <a:solidFill>
                  <a:srgbClr val="000000"/>
                </a:solidFill>
                <a:effectLst/>
                <a:latin typeface="+mj-lt"/>
              </a:rPr>
              <a:t>–</a:t>
            </a:r>
            <a:r>
              <a:rPr lang="en-GB" sz="32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bg-BG" sz="3200" b="0" i="0" dirty="0">
                <a:solidFill>
                  <a:srgbClr val="000000"/>
                </a:solidFill>
                <a:effectLst/>
                <a:latin typeface="+mj-lt"/>
              </a:rPr>
              <a:t>Замерващи устройства</a:t>
            </a:r>
            <a:endParaRPr kumimoji="0" lang="bg-BG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6" name="Picture 5" descr="Microcontroller ESP8266 NodeMCU Wi-Fi WeMos D1 Mini, esp8266 transparent  background PNG clipart | HiClipart">
            <a:extLst>
              <a:ext uri="{FF2B5EF4-FFF2-40B4-BE49-F238E27FC236}">
                <a16:creationId xmlns:a16="http://schemas.microsoft.com/office/drawing/2014/main" id="{A120F3FC-BA7F-5471-AB75-9619F96935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3" t="9858" r="4948" b="11291"/>
          <a:stretch/>
        </p:blipFill>
        <p:spPr bwMode="auto">
          <a:xfrm>
            <a:off x="554990" y="804582"/>
            <a:ext cx="2495550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SEN0193 - Dfrobot - Add-On Board, Soil Moisture Sensor Module, Capacitive">
            <a:extLst>
              <a:ext uri="{FF2B5EF4-FFF2-40B4-BE49-F238E27FC236}">
                <a16:creationId xmlns:a16="http://schemas.microsoft.com/office/drawing/2014/main" id="{934A8CBA-3FB0-5A55-0282-BA0A5D67C8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90646" l="8503" r="91018">
                        <a14:foregroundMark x1="8503" y1="76021" x2="8503" y2="76021"/>
                        <a14:foregroundMark x1="91018" y1="34256" x2="91018" y2="34256"/>
                        <a14:foregroundMark x1="14731" y1="28063" x2="14731" y2="28063"/>
                        <a14:foregroundMark x1="14731" y1="29644" x2="14731" y2="29644"/>
                        <a14:foregroundMark x1="25575" y1="33992" x2="30539" y2="38735"/>
                        <a14:foregroundMark x1="25314" y1="33743" x2="25575" y2="33992"/>
                        <a14:foregroundMark x1="12335" y1="21344" x2="16922" y2="25726"/>
                        <a14:foregroundMark x1="41289" y1="19631" x2="41437" y2="19368"/>
                        <a14:foregroundMark x1="35358" y1="30171" x2="41289" y2="19631"/>
                        <a14:foregroundMark x1="32540" y1="35178" x2="34987" y2="30830"/>
                        <a14:foregroundMark x1="32318" y1="35573" x2="32540" y2="35178"/>
                        <a14:foregroundMark x1="32096" y1="35968" x2="32318" y2="35573"/>
                        <a14:foregroundMark x1="30539" y1="38735" x2="32096" y2="35968"/>
                        <a14:foregroundMark x1="45509" y1="33860" x2="48623" y2="35178"/>
                        <a14:foregroundMark x1="18204" y1="90646" x2="18204" y2="90646"/>
                        <a14:foregroundMark x1="48383" y1="32938" x2="48383" y2="32938"/>
                        <a14:backgroundMark x1="19521" y1="29381" x2="19521" y2="29381"/>
                        <a14:backgroundMark x1="17605" y1="25165" x2="23832" y2="32543"/>
                        <a14:backgroundMark x1="23234" y1="31094" x2="25150" y2="33860"/>
                        <a14:backgroundMark x1="32695" y1="35968" x2="32695" y2="35968"/>
                        <a14:backgroundMark x1="35569" y1="30171" x2="35569" y2="30171"/>
                        <a14:backgroundMark x1="35090" y1="30171" x2="35090" y2="30171"/>
                        <a14:backgroundMark x1="40120" y1="11067" x2="40120" y2="11067"/>
                        <a14:backgroundMark x1="13772" y1="15942" x2="13772" y2="15942"/>
                        <a14:backgroundMark x1="43353" y1="19631" x2="43353" y2="19631"/>
                        <a14:backgroundMark x1="44311" y1="22398" x2="44311" y2="22398"/>
                        <a14:backgroundMark x1="44311" y1="23847" x2="44311" y2="23847"/>
                        <a14:backgroundMark x1="39521" y1="17655" x2="39521" y2="17655"/>
                        <a14:backgroundMark x1="41078" y1="18314" x2="41078" y2="18314"/>
                        <a14:backgroundMark x1="42635" y1="18050" x2="42635" y2="18050"/>
                        <a14:backgroundMark x1="41796" y1="25560" x2="41796" y2="25560"/>
                        <a14:backgroundMark x1="41677" y1="26350" x2="41677" y2="26350"/>
                        <a14:backgroundMark x1="35449" y1="30830" x2="35449" y2="30830"/>
                        <a14:backgroundMark x1="34850" y1="30698" x2="34850" y2="30698"/>
                        <a14:backgroundMark x1="35449" y1="30435" x2="34611" y2="30435"/>
                        <a14:backgroundMark x1="32096" y1="35573" x2="32096" y2="35573"/>
                        <a14:backgroundMark x1="31976" y1="35837" x2="31976" y2="35837"/>
                        <a14:backgroundMark x1="32575" y1="35573" x2="32575" y2="35573"/>
                        <a14:backgroundMark x1="32575" y1="35573" x2="32575" y2="35573"/>
                        <a14:backgroundMark x1="32335" y1="35968" x2="32335" y2="35968"/>
                        <a14:backgroundMark x1="32575" y1="35178" x2="32575" y2="35178"/>
                        <a14:backgroundMark x1="25509" y1="33992" x2="25509" y2="339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7" t="3125" r="3087" b="3125"/>
          <a:stretch/>
        </p:blipFill>
        <p:spPr bwMode="auto">
          <a:xfrm>
            <a:off x="4013198" y="744794"/>
            <a:ext cx="2943225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DHT22 Tutorial for Raspberry Pi | Rototron">
            <a:extLst>
              <a:ext uri="{FF2B5EF4-FFF2-40B4-BE49-F238E27FC236}">
                <a16:creationId xmlns:a16="http://schemas.microsoft.com/office/drawing/2014/main" id="{E00C09E6-EC9D-8A1D-0D6F-837D757412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" t="5156" r="3221" b="2460"/>
          <a:stretch/>
        </p:blipFill>
        <p:spPr bwMode="auto">
          <a:xfrm>
            <a:off x="8085613" y="799306"/>
            <a:ext cx="2624455" cy="1819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F20BB9-04DC-EC9B-E3B3-D2EAE11B7AD5}"/>
              </a:ext>
            </a:extLst>
          </p:cNvPr>
          <p:cNvSpPr txBox="1"/>
          <p:nvPr/>
        </p:nvSpPr>
        <p:spPr>
          <a:xfrm>
            <a:off x="0" y="3085306"/>
            <a:ext cx="10969626" cy="24010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Целта на третата част от проекта е да даде точна и реална информация за влажността на почвата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bg-BG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температурата и влажността на въздуха.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lang="bg-BG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Намаляване на риска от излагането на растенията на неблагоприятни условия.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lang="bg-BG" sz="2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Предоставя в</a:t>
            </a:r>
            <a:r>
              <a:rPr lang="bg-BG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ъзможност за използването на елементи съдържащи възобновяеми източници на енергия. </a:t>
            </a:r>
            <a:endParaRPr kumimoji="0" lang="bg-BG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3C4F0-AAEC-2287-4114-4DACB5FD9FB6}"/>
              </a:ext>
            </a:extLst>
          </p:cNvPr>
          <p:cNvSpPr txBox="1"/>
          <p:nvPr/>
        </p:nvSpPr>
        <p:spPr>
          <a:xfrm>
            <a:off x="-67117" y="2591423"/>
            <a:ext cx="3971176" cy="311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ESP8266 (D1 mini)</a:t>
            </a:r>
            <a:endParaRPr kumimoji="0" lang="bg-BG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27220-9759-ACE9-6DC9-69A442153F3B}"/>
              </a:ext>
            </a:extLst>
          </p:cNvPr>
          <p:cNvSpPr txBox="1"/>
          <p:nvPr/>
        </p:nvSpPr>
        <p:spPr>
          <a:xfrm>
            <a:off x="7412252" y="2787523"/>
            <a:ext cx="3971176" cy="311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DHT22</a:t>
            </a:r>
            <a:endParaRPr kumimoji="0" lang="bg-BG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A3C08-1F63-1CFB-DC48-DD27EA669BEB}"/>
              </a:ext>
            </a:extLst>
          </p:cNvPr>
          <p:cNvSpPr txBox="1"/>
          <p:nvPr/>
        </p:nvSpPr>
        <p:spPr>
          <a:xfrm>
            <a:off x="4259786" y="2698509"/>
            <a:ext cx="3971176" cy="311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Soil moisture sensor</a:t>
            </a:r>
            <a:endParaRPr kumimoji="0" lang="bg-BG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2379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81BE75-B812-8063-311B-9128A9025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11</a:t>
            </a:fld>
            <a:endParaRPr lang="en-US" noProof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569D6B-CB5E-A931-468A-3A28226218E8}"/>
              </a:ext>
            </a:extLst>
          </p:cNvPr>
          <p:cNvSpPr txBox="1"/>
          <p:nvPr/>
        </p:nvSpPr>
        <p:spPr>
          <a:xfrm>
            <a:off x="259554" y="63426"/>
            <a:ext cx="10450513" cy="558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33983" lvl="1" indent="0" algn="ctr" fontAlgn="base">
              <a:buNone/>
            </a:pPr>
            <a:r>
              <a:rPr lang="ru-RU" sz="3200" dirty="0">
                <a:solidFill>
                  <a:srgbClr val="000000"/>
                </a:solidFill>
                <a:latin typeface="+mj-lt"/>
              </a:rPr>
              <a:t>Сегмент 4</a:t>
            </a:r>
            <a:r>
              <a:rPr lang="ru-RU" sz="3200" b="0" i="0" dirty="0">
                <a:solidFill>
                  <a:srgbClr val="000000"/>
                </a:solidFill>
                <a:effectLst/>
                <a:latin typeface="+mj-lt"/>
              </a:rPr>
              <a:t> – </a:t>
            </a:r>
            <a:r>
              <a:rPr lang="bg-BG" sz="3200" dirty="0">
                <a:solidFill>
                  <a:srgbClr val="000000"/>
                </a:solidFill>
                <a:latin typeface="+mj-lt"/>
              </a:rPr>
              <a:t>З</a:t>
            </a:r>
            <a:r>
              <a:rPr lang="bg-BG" sz="3200" b="0" i="0" dirty="0">
                <a:solidFill>
                  <a:srgbClr val="000000"/>
                </a:solidFill>
                <a:effectLst/>
                <a:latin typeface="+mj-lt"/>
              </a:rPr>
              <a:t>адвижващ механизъм </a:t>
            </a:r>
            <a:r>
              <a:rPr lang="en-GB" sz="3200" b="0" i="0" dirty="0">
                <a:solidFill>
                  <a:srgbClr val="000000"/>
                </a:solidFill>
                <a:effectLst/>
                <a:latin typeface="+mj-lt"/>
              </a:rPr>
              <a:t>(Actuator)</a:t>
            </a:r>
            <a:endParaRPr lang="en-US" sz="32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4" name="Picture 3" descr="A picture containing indoor, camera&#10;&#10;Description automatically generated">
            <a:extLst>
              <a:ext uri="{FF2B5EF4-FFF2-40B4-BE49-F238E27FC236}">
                <a16:creationId xmlns:a16="http://schemas.microsoft.com/office/drawing/2014/main" id="{96E1E2A0-2582-3B7A-5804-DCC886E62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595" y="2065657"/>
            <a:ext cx="2415540" cy="322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indoor, white&#10;&#10;Description automatically generated">
            <a:extLst>
              <a:ext uri="{FF2B5EF4-FFF2-40B4-BE49-F238E27FC236}">
                <a16:creationId xmlns:a16="http://schemas.microsoft.com/office/drawing/2014/main" id="{083DB158-530A-8D56-20CD-345265D10B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5" r="6186"/>
          <a:stretch/>
        </p:blipFill>
        <p:spPr bwMode="auto">
          <a:xfrm>
            <a:off x="5887397" y="2736852"/>
            <a:ext cx="3333750" cy="1885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14CB79-C675-2BAA-8C74-D185B6F69FB8}"/>
              </a:ext>
            </a:extLst>
          </p:cNvPr>
          <p:cNvSpPr txBox="1"/>
          <p:nvPr/>
        </p:nvSpPr>
        <p:spPr>
          <a:xfrm>
            <a:off x="259554" y="809793"/>
            <a:ext cx="10450513" cy="11743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Чрез него може да се </a:t>
            </a:r>
            <a:r>
              <a:rPr kumimoji="0" lang="ru-RU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контролира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и </a:t>
            </a:r>
            <a:r>
              <a:rPr kumimoji="0" lang="ru-RU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управлява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ru-RU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разхода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на вода.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000" kern="0" dirty="0">
                <a:solidFill>
                  <a:srgbClr val="000000"/>
                </a:solidFill>
              </a:rPr>
              <a:t>Smart Wi-Fi </a:t>
            </a:r>
            <a:r>
              <a:rPr lang="bg-BG" sz="2000" kern="0" dirty="0">
                <a:solidFill>
                  <a:srgbClr val="000000"/>
                </a:solidFill>
              </a:rPr>
              <a:t>релето дава възможност да се управлява задвижващото устройство отдалечено.</a:t>
            </a:r>
            <a:endParaRPr kumimoji="0" lang="en-GB" sz="20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86B8E-75A8-0BBB-D2DA-C4953877EF22}"/>
              </a:ext>
            </a:extLst>
          </p:cNvPr>
          <p:cNvSpPr txBox="1"/>
          <p:nvPr/>
        </p:nvSpPr>
        <p:spPr>
          <a:xfrm>
            <a:off x="1046777" y="5323115"/>
            <a:ext cx="3971176" cy="311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kern="0" dirty="0">
                <a:solidFill>
                  <a:srgbClr val="000000"/>
                </a:solidFill>
              </a:rPr>
              <a:t>Solenoid valve</a:t>
            </a:r>
            <a:endParaRPr kumimoji="0" lang="bg-BG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97D058-E129-1F27-94E9-C6978C698089}"/>
              </a:ext>
            </a:extLst>
          </p:cNvPr>
          <p:cNvSpPr txBox="1"/>
          <p:nvPr/>
        </p:nvSpPr>
        <p:spPr>
          <a:xfrm>
            <a:off x="5568684" y="4741681"/>
            <a:ext cx="3971176" cy="311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Sonoff basic smart switch</a:t>
            </a:r>
            <a:endParaRPr kumimoji="0" lang="bg-BG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6010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48FF12-6AFA-C4DC-CBCC-E3190F25D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12</a:t>
            </a:fld>
            <a:endParaRPr lang="en-US" noProof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C62C8-BCBD-3B00-AB5C-DCA6A7127F84}"/>
              </a:ext>
            </a:extLst>
          </p:cNvPr>
          <p:cNvSpPr txBox="1"/>
          <p:nvPr/>
        </p:nvSpPr>
        <p:spPr>
          <a:xfrm>
            <a:off x="259554" y="63426"/>
            <a:ext cx="10450513" cy="558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33983" lvl="1" indent="0" algn="ctr" fontAlgn="base">
              <a:buNone/>
            </a:pPr>
            <a:r>
              <a:rPr lang="bg-BG" sz="3200" dirty="0">
                <a:solidFill>
                  <a:srgbClr val="000000"/>
                </a:solidFill>
                <a:latin typeface="+mj-lt"/>
              </a:rPr>
              <a:t>Използвани технологии</a:t>
            </a:r>
            <a:endParaRPr lang="en-US" sz="32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6" name="Picture 5" descr="MacOS App Icons, android-studio, png | PNGEgg">
            <a:extLst>
              <a:ext uri="{FF2B5EF4-FFF2-40B4-BE49-F238E27FC236}">
                <a16:creationId xmlns:a16="http://schemas.microsoft.com/office/drawing/2014/main" id="{9EF7B616-CD23-B93C-A725-26DAE4F1CA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778" r="90222">
                        <a14:foregroundMark x1="19333" y1="87333" x2="68333" y2="86111"/>
                        <a14:foregroundMark x1="68333" y1="86111" x2="72111" y2="64778"/>
                        <a14:foregroundMark x1="72111" y1="64778" x2="49667" y2="59667"/>
                        <a14:foregroundMark x1="49667" y1="59667" x2="62889" y2="76556"/>
                        <a14:foregroundMark x1="62889" y1="76556" x2="72556" y2="72333"/>
                        <a14:foregroundMark x1="61778" y1="57222" x2="45556" y2="65778"/>
                        <a14:foregroundMark x1="45556" y1="65778" x2="65333" y2="62111"/>
                        <a14:foregroundMark x1="49444" y1="51889" x2="23778" y2="80222"/>
                        <a14:foregroundMark x1="23778" y1="80222" x2="29667" y2="63556"/>
                        <a14:foregroundMark x1="29667" y1="63556" x2="20000" y2="78889"/>
                        <a14:foregroundMark x1="20000" y1="78889" x2="25778" y2="85000"/>
                        <a14:foregroundMark x1="33556" y1="65556" x2="44667" y2="51667"/>
                        <a14:foregroundMark x1="56444" y1="50222" x2="71111" y2="68333"/>
                        <a14:foregroundMark x1="71111" y1="68333" x2="72556" y2="86000"/>
                        <a14:foregroundMark x1="69111" y1="55111" x2="65889" y2="65000"/>
                        <a14:foregroundMark x1="73889" y1="46556" x2="65889" y2="68556"/>
                        <a14:foregroundMark x1="9778" y1="83111" x2="10333" y2="72778"/>
                        <a14:foregroundMark x1="90000" y1="73000" x2="90222" y2="64556"/>
                        <a14:foregroundMark x1="33000" y1="10000" x2="58778" y2="1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04" t="7558" r="6651" b="8155"/>
          <a:stretch/>
        </p:blipFill>
        <p:spPr bwMode="auto">
          <a:xfrm>
            <a:off x="554990" y="866371"/>
            <a:ext cx="2160000" cy="21042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E3C46C14-C305-F3DF-5D1C-29707219F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810" y="849530"/>
            <a:ext cx="2106000" cy="2106000"/>
          </a:xfrm>
          <a:prstGeom prst="rect">
            <a:avLst/>
          </a:prstGeom>
        </p:spPr>
      </p:pic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77AEA825-94A1-6E17-66C7-692AA5A21A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35" y="621945"/>
            <a:ext cx="2160000" cy="2160000"/>
          </a:xfrm>
          <a:prstGeom prst="rect">
            <a:avLst/>
          </a:prstGeom>
        </p:spPr>
      </p:pic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1C8EC3C-EA59-43EA-ABE4-45DD36D7C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190" y="3198242"/>
            <a:ext cx="2289130" cy="2106000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B5AAE2D-90AE-9A2E-93B9-F1AA5F8D7C5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4" r="15385"/>
          <a:stretch/>
        </p:blipFill>
        <p:spPr>
          <a:xfrm>
            <a:off x="6114474" y="3075393"/>
            <a:ext cx="2715490" cy="222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3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E06490-DF58-C651-BB18-72F88CB8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13</a:t>
            </a:fld>
            <a:endParaRPr lang="en-US" noProof="1"/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173620C-0F3F-B95D-F89E-0BE2AC1AF3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" r="83125" b="76260"/>
          <a:stretch/>
        </p:blipFill>
        <p:spPr>
          <a:xfrm>
            <a:off x="1094171" y="667041"/>
            <a:ext cx="8781281" cy="4836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3E4086-4A65-94DC-546A-C7FC65625C37}"/>
              </a:ext>
            </a:extLst>
          </p:cNvPr>
          <p:cNvSpPr txBox="1"/>
          <p:nvPr/>
        </p:nvSpPr>
        <p:spPr>
          <a:xfrm>
            <a:off x="2850019" y="65988"/>
            <a:ext cx="5269583" cy="4242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bg-BG" sz="3200" kern="0" dirty="0">
                <a:solidFill>
                  <a:srgbClr val="000000"/>
                </a:solidFill>
              </a:rPr>
              <a:t>Архитектурна схема</a:t>
            </a:r>
            <a:endParaRPr kumimoji="0" lang="bg-BG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331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D45D0-0ED5-47E2-9203-C4BBB89B1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974" y="408953"/>
            <a:ext cx="7409676" cy="1264800"/>
          </a:xfrm>
        </p:spPr>
        <p:txBody>
          <a:bodyPr>
            <a:normAutofit fontScale="90000"/>
          </a:bodyPr>
          <a:lstStyle/>
          <a:p>
            <a:r>
              <a:rPr lang="bg-BG" sz="8800" dirty="0"/>
              <a:t>Демонстрация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FC5B325-96B4-97D9-52A0-4B97D96E89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93" b="95850" l="10000" r="90000">
                        <a14:foregroundMark x1="39333" y1="90119" x2="57222" y2="96047"/>
                        <a14:foregroundMark x1="57222" y1="96047" x2="57778" y2="95257"/>
                        <a14:foregroundMark x1="54667" y1="8893" x2="56111" y2="9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50" t="6870" r="27546"/>
          <a:stretch/>
        </p:blipFill>
        <p:spPr>
          <a:xfrm>
            <a:off x="3923866" y="1958109"/>
            <a:ext cx="3121892" cy="421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08473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2EB9-F888-4EF5-9BD3-4FB532D11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241" y="1849054"/>
            <a:ext cx="8511117" cy="2147912"/>
          </a:xfrm>
        </p:spPr>
        <p:txBody>
          <a:bodyPr>
            <a:normAutofit fontScale="90000"/>
          </a:bodyPr>
          <a:lstStyle/>
          <a:p>
            <a:r>
              <a:rPr lang="bg-BG" sz="8800" dirty="0"/>
              <a:t>Заключение</a:t>
            </a:r>
            <a:r>
              <a:rPr lang="en-GB" sz="8800" dirty="0"/>
              <a:t> </a:t>
            </a:r>
            <a:r>
              <a:rPr lang="bg-BG" sz="8800" dirty="0"/>
              <a:t>и бъдещо развитие</a:t>
            </a:r>
            <a:endParaRPr lang="de-DE" sz="8800" dirty="0"/>
          </a:p>
        </p:txBody>
      </p:sp>
    </p:spTree>
    <p:extLst>
      <p:ext uri="{BB962C8B-B14F-4D97-AF65-F5344CB8AC3E}">
        <p14:creationId xmlns:p14="http://schemas.microsoft.com/office/powerpoint/2010/main" val="78412838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AA994-0A59-4043-F7D0-B1C8339F6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5533" y="233361"/>
            <a:ext cx="6478558" cy="2222969"/>
          </a:xfrm>
        </p:spPr>
        <p:txBody>
          <a:bodyPr>
            <a:normAutofit fontScale="90000"/>
          </a:bodyPr>
          <a:lstStyle/>
          <a:p>
            <a:r>
              <a:rPr lang="bg-BG" sz="8800" dirty="0"/>
              <a:t>Благодаря за вниманието!</a:t>
            </a:r>
          </a:p>
        </p:txBody>
      </p:sp>
      <p:pic>
        <p:nvPicPr>
          <p:cNvPr id="4" name="Picture 3" descr="Two people holding a sign in front of a house&#10;&#10;Description automatically generated with low confidence">
            <a:extLst>
              <a:ext uri="{FF2B5EF4-FFF2-40B4-BE49-F238E27FC236}">
                <a16:creationId xmlns:a16="http://schemas.microsoft.com/office/drawing/2014/main" id="{16F9FB91-2142-A43F-78D3-631827D22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624" y="2365937"/>
            <a:ext cx="5746376" cy="3232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24908995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60E51-DF5C-4A80-9D97-4F969DE5811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181" y="440243"/>
            <a:ext cx="10450513" cy="4765242"/>
          </a:xfrm>
        </p:spPr>
        <p:txBody>
          <a:bodyPr/>
          <a:lstStyle/>
          <a:p>
            <a:pPr lvl="1" fontAlgn="base">
              <a:buFont typeface="+mj-lt"/>
              <a:buAutoNum type="arabicPeriod"/>
            </a:pPr>
            <a:endParaRPr lang="ru-RU" b="0" i="0" dirty="0">
              <a:solidFill>
                <a:srgbClr val="000000"/>
              </a:solidFill>
              <a:effectLst/>
              <a:latin typeface="inherit"/>
            </a:endParaRPr>
          </a:p>
          <a:p>
            <a:pPr marL="576883" lvl="1" indent="-342900" fontAlgn="base">
              <a:buFont typeface="+mj-lt"/>
              <a:buAutoNum type="arabicPeriod"/>
            </a:pPr>
            <a:r>
              <a:rPr lang="ru-RU" sz="2100" b="0" i="0" dirty="0">
                <a:solidFill>
                  <a:srgbClr val="000000"/>
                </a:solidFill>
                <a:effectLst/>
                <a:latin typeface="inherit"/>
              </a:rPr>
              <a:t>Увод </a:t>
            </a:r>
          </a:p>
          <a:p>
            <a:pPr marL="233983" lvl="1" indent="0" fontAlgn="base">
              <a:buNone/>
            </a:pPr>
            <a:r>
              <a:rPr lang="ru-RU" sz="2100" dirty="0">
                <a:solidFill>
                  <a:srgbClr val="000000"/>
                </a:solidFill>
                <a:latin typeface="inherit"/>
              </a:rPr>
              <a:t>     1.1 К</a:t>
            </a:r>
            <a:r>
              <a:rPr lang="ru-RU" sz="2100" b="0" i="0" dirty="0">
                <a:solidFill>
                  <a:srgbClr val="000000"/>
                </a:solidFill>
                <a:effectLst/>
                <a:latin typeface="inherit"/>
              </a:rPr>
              <a:t>ратко описание на проекта</a:t>
            </a:r>
          </a:p>
          <a:p>
            <a:pPr marL="233983" lvl="1" indent="0" fontAlgn="base">
              <a:buNone/>
            </a:pPr>
            <a:r>
              <a:rPr lang="ru-RU" sz="2100" dirty="0">
                <a:solidFill>
                  <a:srgbClr val="000000"/>
                </a:solidFill>
                <a:latin typeface="inherit"/>
              </a:rPr>
              <a:t>     1.2</a:t>
            </a:r>
            <a:r>
              <a:rPr lang="en-GB" sz="21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ru-RU" sz="2100" dirty="0">
                <a:solidFill>
                  <a:srgbClr val="000000"/>
                </a:solidFill>
                <a:latin typeface="inherit"/>
              </a:rPr>
              <a:t>П</a:t>
            </a:r>
            <a:r>
              <a:rPr lang="ru-RU" sz="2100" b="0" i="0" dirty="0">
                <a:solidFill>
                  <a:srgbClr val="000000"/>
                </a:solidFill>
                <a:effectLst/>
                <a:latin typeface="inherit"/>
              </a:rPr>
              <a:t>ричина за избор на проекта</a:t>
            </a:r>
          </a:p>
          <a:p>
            <a:pPr marL="233983" lvl="1" indent="0" fontAlgn="base">
              <a:buNone/>
            </a:pPr>
            <a:r>
              <a:rPr lang="ru-RU" sz="2100" dirty="0">
                <a:solidFill>
                  <a:srgbClr val="000000"/>
                </a:solidFill>
                <a:latin typeface="inherit"/>
              </a:rPr>
              <a:t>     1.3 Ц</a:t>
            </a:r>
            <a:r>
              <a:rPr lang="ru-RU" sz="2100" b="0" i="0" dirty="0">
                <a:solidFill>
                  <a:srgbClr val="000000"/>
                </a:solidFill>
                <a:effectLst/>
                <a:latin typeface="inherit"/>
              </a:rPr>
              <a:t>ели на проекта</a:t>
            </a:r>
            <a:endParaRPr lang="bg-BG" sz="2100" dirty="0">
              <a:solidFill>
                <a:srgbClr val="000000"/>
              </a:solidFill>
              <a:latin typeface="inherit"/>
            </a:endParaRPr>
          </a:p>
          <a:p>
            <a:pPr marL="233983" lvl="1" indent="0" fontAlgn="base">
              <a:buNone/>
            </a:pPr>
            <a:r>
              <a:rPr lang="ru-RU" sz="2100" b="0" i="0" dirty="0">
                <a:solidFill>
                  <a:srgbClr val="000000"/>
                </a:solidFill>
                <a:effectLst/>
                <a:latin typeface="inherit"/>
              </a:rPr>
              <a:t>2.    Анализ</a:t>
            </a:r>
          </a:p>
          <a:p>
            <a:pPr marL="233983" lvl="1" indent="0" fontAlgn="base">
              <a:buNone/>
            </a:pPr>
            <a:r>
              <a:rPr lang="ru-RU" sz="2100" dirty="0">
                <a:solidFill>
                  <a:srgbClr val="000000"/>
                </a:solidFill>
                <a:latin typeface="inherit"/>
              </a:rPr>
              <a:t>     </a:t>
            </a:r>
            <a:r>
              <a:rPr lang="ru-RU" sz="2100" b="0" i="0" dirty="0">
                <a:solidFill>
                  <a:srgbClr val="000000"/>
                </a:solidFill>
                <a:effectLst/>
                <a:latin typeface="inherit"/>
              </a:rPr>
              <a:t>1.1 Сегмент 1 – </a:t>
            </a:r>
            <a:r>
              <a:rPr lang="en-GB" sz="2100" b="0" i="0" dirty="0">
                <a:solidFill>
                  <a:srgbClr val="000000"/>
                </a:solidFill>
                <a:effectLst/>
                <a:latin typeface="inherit"/>
              </a:rPr>
              <a:t>Raspberry Pi</a:t>
            </a:r>
            <a:endParaRPr lang="ru-RU" sz="2100" b="0" i="0" dirty="0">
              <a:solidFill>
                <a:srgbClr val="000000"/>
              </a:solidFill>
              <a:effectLst/>
              <a:latin typeface="inherit"/>
            </a:endParaRPr>
          </a:p>
          <a:p>
            <a:pPr marL="233983" lvl="1" indent="0" fontAlgn="base">
              <a:buNone/>
            </a:pPr>
            <a:r>
              <a:rPr lang="ru-RU" sz="2100" dirty="0">
                <a:solidFill>
                  <a:srgbClr val="000000"/>
                </a:solidFill>
                <a:latin typeface="inherit"/>
              </a:rPr>
              <a:t>     1.2 Сегмент 2</a:t>
            </a:r>
            <a:r>
              <a:rPr lang="en-GB" sz="21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ru-RU" sz="2100" b="0" i="0" dirty="0">
                <a:solidFill>
                  <a:srgbClr val="000000"/>
                </a:solidFill>
                <a:effectLst/>
                <a:latin typeface="inherit"/>
              </a:rPr>
              <a:t>–</a:t>
            </a:r>
            <a:r>
              <a:rPr lang="en-GB" sz="2100" dirty="0">
                <a:solidFill>
                  <a:srgbClr val="000000"/>
                </a:solidFill>
                <a:latin typeface="inherit"/>
              </a:rPr>
              <a:t> Android</a:t>
            </a:r>
            <a:endParaRPr lang="ru-RU" sz="2100" dirty="0">
              <a:solidFill>
                <a:srgbClr val="000000"/>
              </a:solidFill>
              <a:latin typeface="inherit"/>
            </a:endParaRPr>
          </a:p>
          <a:p>
            <a:pPr marL="233983" lvl="1" indent="0" fontAlgn="base">
              <a:buNone/>
            </a:pPr>
            <a:r>
              <a:rPr lang="ru-RU" sz="2100" b="0" i="0" dirty="0">
                <a:solidFill>
                  <a:srgbClr val="000000"/>
                </a:solidFill>
                <a:effectLst/>
                <a:latin typeface="inherit"/>
              </a:rPr>
              <a:t>     1.3 Сегмент 3</a:t>
            </a:r>
            <a:r>
              <a:rPr lang="en-GB" sz="2100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ru-RU" sz="2100" b="0" i="0" dirty="0">
                <a:solidFill>
                  <a:srgbClr val="000000"/>
                </a:solidFill>
                <a:effectLst/>
                <a:latin typeface="inherit"/>
              </a:rPr>
              <a:t>–</a:t>
            </a:r>
            <a:r>
              <a:rPr lang="en-GB" sz="2100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bg-BG" sz="2100" b="0" i="0" dirty="0">
                <a:solidFill>
                  <a:srgbClr val="000000"/>
                </a:solidFill>
                <a:effectLst/>
                <a:latin typeface="inherit"/>
              </a:rPr>
              <a:t>Замерващи устройства</a:t>
            </a:r>
            <a:endParaRPr lang="ru-RU" sz="2100" b="0" i="0" dirty="0">
              <a:solidFill>
                <a:srgbClr val="000000"/>
              </a:solidFill>
              <a:effectLst/>
              <a:latin typeface="inherit"/>
            </a:endParaRPr>
          </a:p>
          <a:p>
            <a:pPr marL="233983" lvl="1" indent="0" fontAlgn="base">
              <a:buNone/>
            </a:pPr>
            <a:r>
              <a:rPr lang="ru-RU" sz="2100" dirty="0">
                <a:solidFill>
                  <a:srgbClr val="000000"/>
                </a:solidFill>
                <a:latin typeface="inherit"/>
              </a:rPr>
              <a:t>     1.4 Сегмент 4</a:t>
            </a:r>
            <a:r>
              <a:rPr lang="ru-RU" sz="2100" b="0" i="0" dirty="0">
                <a:solidFill>
                  <a:srgbClr val="000000"/>
                </a:solidFill>
                <a:effectLst/>
                <a:latin typeface="inherit"/>
              </a:rPr>
              <a:t> – </a:t>
            </a:r>
            <a:r>
              <a:rPr lang="bg-BG" sz="2100" dirty="0">
                <a:solidFill>
                  <a:srgbClr val="000000"/>
                </a:solidFill>
                <a:latin typeface="inherit"/>
              </a:rPr>
              <a:t>З</a:t>
            </a:r>
            <a:r>
              <a:rPr lang="bg-BG" sz="2100" b="0" i="0" dirty="0">
                <a:solidFill>
                  <a:srgbClr val="000000"/>
                </a:solidFill>
                <a:effectLst/>
                <a:latin typeface="inherit"/>
              </a:rPr>
              <a:t>адвижващ механизъм </a:t>
            </a:r>
            <a:r>
              <a:rPr lang="en-GB" sz="2100" b="0" i="0" dirty="0">
                <a:solidFill>
                  <a:srgbClr val="000000"/>
                </a:solidFill>
                <a:effectLst/>
                <a:latin typeface="inherit"/>
              </a:rPr>
              <a:t>(Actuator)</a:t>
            </a:r>
          </a:p>
          <a:p>
            <a:pPr marL="233983" lvl="1" indent="0" fontAlgn="base">
              <a:buNone/>
            </a:pPr>
            <a:r>
              <a:rPr lang="en-GB" sz="2100" b="0" i="0" dirty="0">
                <a:solidFill>
                  <a:srgbClr val="000000"/>
                </a:solidFill>
                <a:effectLst/>
                <a:latin typeface="inherit"/>
              </a:rPr>
              <a:t>3.    </a:t>
            </a:r>
            <a:r>
              <a:rPr lang="ru-RU" sz="2100" b="0" i="0" dirty="0">
                <a:solidFill>
                  <a:srgbClr val="000000"/>
                </a:solidFill>
                <a:effectLst/>
                <a:latin typeface="inherit"/>
              </a:rPr>
              <a:t>Използвани технологии</a:t>
            </a:r>
            <a:endParaRPr lang="en-US" sz="2100" b="0" i="0" dirty="0">
              <a:solidFill>
                <a:srgbClr val="000000"/>
              </a:solidFill>
              <a:effectLst/>
              <a:latin typeface="inherit"/>
            </a:endParaRPr>
          </a:p>
          <a:p>
            <a:pPr marL="233983" lvl="1" indent="0" fontAlgn="base">
              <a:buNone/>
            </a:pPr>
            <a:r>
              <a:rPr lang="en-GB" sz="2100" b="0" i="0" dirty="0">
                <a:solidFill>
                  <a:srgbClr val="000000"/>
                </a:solidFill>
                <a:effectLst/>
                <a:latin typeface="inherit"/>
              </a:rPr>
              <a:t>4.    </a:t>
            </a:r>
            <a:r>
              <a:rPr lang="ru-RU" sz="2100" b="0" i="0" dirty="0">
                <a:solidFill>
                  <a:srgbClr val="000000"/>
                </a:solidFill>
                <a:effectLst/>
                <a:latin typeface="inherit"/>
              </a:rPr>
              <a:t>Начин на работа</a:t>
            </a:r>
            <a:r>
              <a:rPr lang="ru-RU" sz="21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ru-RU" sz="2100">
                <a:solidFill>
                  <a:srgbClr val="000000"/>
                </a:solidFill>
                <a:latin typeface="inherit"/>
              </a:rPr>
              <a:t>и Демонстрация</a:t>
            </a:r>
            <a:endParaRPr lang="ru-RU" sz="2100" dirty="0">
              <a:solidFill>
                <a:srgbClr val="000000"/>
              </a:solidFill>
              <a:latin typeface="inherit"/>
            </a:endParaRPr>
          </a:p>
          <a:p>
            <a:pPr marL="233983" lvl="1" indent="0" fontAlgn="base">
              <a:buNone/>
            </a:pPr>
            <a:r>
              <a:rPr lang="ru-RU" sz="2100" dirty="0">
                <a:solidFill>
                  <a:srgbClr val="000000"/>
                </a:solidFill>
                <a:latin typeface="inherit"/>
              </a:rPr>
              <a:t>5</a:t>
            </a:r>
            <a:r>
              <a:rPr lang="ru-RU" sz="2100" b="0" i="0" dirty="0">
                <a:solidFill>
                  <a:srgbClr val="000000"/>
                </a:solidFill>
                <a:effectLst/>
                <a:latin typeface="inherit"/>
              </a:rPr>
              <a:t>.    Заключение</a:t>
            </a:r>
            <a:r>
              <a:rPr lang="en-GB" sz="2100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bg-BG" sz="2100" b="0" i="0" dirty="0">
                <a:solidFill>
                  <a:srgbClr val="000000"/>
                </a:solidFill>
                <a:effectLst/>
                <a:latin typeface="inherit"/>
              </a:rPr>
              <a:t>и бъдещо развитие</a:t>
            </a:r>
            <a:endParaRPr lang="bg-BG" sz="2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0D8DF-6E81-8360-DAC3-AA787C297691}"/>
              </a:ext>
            </a:extLst>
          </p:cNvPr>
          <p:cNvSpPr txBox="1"/>
          <p:nvPr/>
        </p:nvSpPr>
        <p:spPr>
          <a:xfrm>
            <a:off x="259199" y="76202"/>
            <a:ext cx="10450513" cy="5433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bg-BG" sz="3200" kern="0" dirty="0">
                <a:solidFill>
                  <a:srgbClr val="000000"/>
                </a:solidFill>
              </a:rPr>
              <a:t>Съдържание</a:t>
            </a:r>
          </a:p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bg-BG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6" name="Picture 5" descr="A picture containing outdoor, person, sky, grass&#10;&#10;Description automatically generated">
            <a:extLst>
              <a:ext uri="{FF2B5EF4-FFF2-40B4-BE49-F238E27FC236}">
                <a16:creationId xmlns:a16="http://schemas.microsoft.com/office/drawing/2014/main" id="{13D40224-2771-18F0-FC4F-403C431C3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23" y="1816076"/>
            <a:ext cx="3807689" cy="25384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0031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68D83-9D87-8F69-E1B3-59F5FE252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1830" y="2383633"/>
            <a:ext cx="3185964" cy="1403345"/>
          </a:xfrm>
        </p:spPr>
        <p:txBody>
          <a:bodyPr>
            <a:normAutofit/>
          </a:bodyPr>
          <a:lstStyle/>
          <a:p>
            <a:r>
              <a:rPr lang="bg-BG" sz="9600" dirty="0"/>
              <a:t>Увод</a:t>
            </a:r>
          </a:p>
        </p:txBody>
      </p:sp>
    </p:spTree>
    <p:extLst>
      <p:ext uri="{BB962C8B-B14F-4D97-AF65-F5344CB8AC3E}">
        <p14:creationId xmlns:p14="http://schemas.microsoft.com/office/powerpoint/2010/main" val="2531551283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FD958C-5270-8F91-1BD1-EB14134E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</a:t>
            </a:fld>
            <a:endParaRPr lang="en-US" noProof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CDEC1-C2A0-4FDC-2431-A1802A675D7C}"/>
              </a:ext>
            </a:extLst>
          </p:cNvPr>
          <p:cNvSpPr txBox="1"/>
          <p:nvPr/>
        </p:nvSpPr>
        <p:spPr>
          <a:xfrm>
            <a:off x="259555" y="131763"/>
            <a:ext cx="10450513" cy="6348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bg-BG" sz="3200" kern="0" dirty="0">
                <a:solidFill>
                  <a:srgbClr val="000000"/>
                </a:solidFill>
              </a:rPr>
              <a:t>Кратко описание на проекта</a:t>
            </a:r>
          </a:p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bg-BG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3F186B-9B87-9FDA-785F-9395EC0CE7B4}"/>
              </a:ext>
            </a:extLst>
          </p:cNvPr>
          <p:cNvSpPr txBox="1"/>
          <p:nvPr/>
        </p:nvSpPr>
        <p:spPr>
          <a:xfrm>
            <a:off x="410844" y="1601532"/>
            <a:ext cx="5577579" cy="34239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800" dirty="0"/>
              <a:t>Програмен език</a:t>
            </a:r>
            <a:r>
              <a:rPr lang="en-GB" sz="2600" kern="0" dirty="0">
                <a:solidFill>
                  <a:srgbClr val="000000"/>
                </a:solidFill>
              </a:rPr>
              <a:t> – Java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GB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457200" marR="0" indent="-45720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600" kern="0" dirty="0">
                <a:solidFill>
                  <a:srgbClr val="000000"/>
                </a:solidFill>
              </a:rPr>
              <a:t>HTTP </a:t>
            </a:r>
            <a:r>
              <a:rPr lang="bg-BG" sz="2600" kern="0" dirty="0">
                <a:solidFill>
                  <a:srgbClr val="000000"/>
                </a:solidFill>
              </a:rPr>
              <a:t>комуникация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lang="en-GB" sz="2600" kern="0" dirty="0">
              <a:solidFill>
                <a:srgbClr val="000000"/>
              </a:solidFill>
            </a:endParaRPr>
          </a:p>
          <a:p>
            <a:pPr marL="457200" marR="0" indent="-45720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600" kern="0" dirty="0">
                <a:solidFill>
                  <a:srgbClr val="000000"/>
                </a:solidFill>
              </a:rPr>
              <a:t>Много компонентна система</a:t>
            </a:r>
            <a:endParaRPr kumimoji="0" lang="bg-BG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GB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457200" marR="0" indent="-45720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600" kern="0" dirty="0">
                <a:solidFill>
                  <a:srgbClr val="000000"/>
                </a:solidFill>
              </a:rPr>
              <a:t>Internet of Things (IoT)</a:t>
            </a:r>
            <a:endParaRPr kumimoji="0" lang="bg-BG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C4B918-C259-C685-7E29-31C019162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79" y="1609146"/>
            <a:ext cx="4724546" cy="2952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7715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1BB83-2518-525A-F179-2FDFEBCBB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</a:t>
            </a:fld>
            <a:endParaRPr lang="en-US" noProof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8F396-DBDF-AAB0-5034-DC25B14C94F7}"/>
              </a:ext>
            </a:extLst>
          </p:cNvPr>
          <p:cNvSpPr txBox="1"/>
          <p:nvPr/>
        </p:nvSpPr>
        <p:spPr>
          <a:xfrm>
            <a:off x="259555" y="131763"/>
            <a:ext cx="10450513" cy="558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solidFill>
                  <a:srgbClr val="000000"/>
                </a:solidFill>
                <a:latin typeface="+mj-lt"/>
              </a:rPr>
              <a:t>П</a:t>
            </a:r>
            <a:r>
              <a:rPr lang="ru-RU" sz="3200" b="0" i="0" dirty="0">
                <a:solidFill>
                  <a:srgbClr val="000000"/>
                </a:solidFill>
                <a:effectLst/>
                <a:latin typeface="+mj-lt"/>
              </a:rPr>
              <a:t>ричина за избор на проекта</a:t>
            </a:r>
            <a:endParaRPr kumimoji="0" lang="bg-BG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4" name="Picture 3" descr="A hand holding a phone&#10;&#10;Description automatically generated with low confidence">
            <a:extLst>
              <a:ext uri="{FF2B5EF4-FFF2-40B4-BE49-F238E27FC236}">
                <a16:creationId xmlns:a16="http://schemas.microsoft.com/office/drawing/2014/main" id="{93337B82-96D6-50EC-63C8-6483978CCF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"/>
          <a:stretch/>
        </p:blipFill>
        <p:spPr>
          <a:xfrm>
            <a:off x="410845" y="1754909"/>
            <a:ext cx="4807383" cy="2682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41733A-AAE9-1FA3-DE68-FB09E9D32DDE}"/>
              </a:ext>
            </a:extLst>
          </p:cNvPr>
          <p:cNvSpPr txBox="1"/>
          <p:nvPr/>
        </p:nvSpPr>
        <p:spPr>
          <a:xfrm>
            <a:off x="5751397" y="889512"/>
            <a:ext cx="4807383" cy="44132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bg-BG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Иновативност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lang="bg-BG" sz="2800" kern="0" dirty="0">
              <a:solidFill>
                <a:srgbClr val="000000"/>
              </a:solidFill>
            </a:endParaRPr>
          </a:p>
          <a:p>
            <a:pPr marL="457200" indent="-45720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2800" kern="0" dirty="0">
                <a:solidFill>
                  <a:srgbClr val="000000"/>
                </a:solidFill>
              </a:rPr>
              <a:t>Автономност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lang="bg-BG" sz="2800" kern="0" dirty="0">
              <a:solidFill>
                <a:srgbClr val="000000"/>
              </a:solidFill>
            </a:endParaRPr>
          </a:p>
          <a:p>
            <a:pPr marL="457200" marR="0" indent="-45720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800" kern="0" dirty="0">
                <a:solidFill>
                  <a:srgbClr val="000000"/>
                </a:solidFill>
              </a:rPr>
              <a:t>Лесен за работа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lang="bg-BG" sz="2800" kern="0" dirty="0">
              <a:solidFill>
                <a:srgbClr val="000000"/>
              </a:solidFill>
            </a:endParaRPr>
          </a:p>
          <a:p>
            <a:pPr marL="457200" marR="0" indent="-45720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800" kern="0" dirty="0">
                <a:solidFill>
                  <a:srgbClr val="000000"/>
                </a:solidFill>
              </a:rPr>
              <a:t>Сигурност и точност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lang="bg-BG" sz="2800" kern="0" dirty="0">
              <a:solidFill>
                <a:srgbClr val="000000"/>
              </a:solidFill>
            </a:endParaRPr>
          </a:p>
          <a:p>
            <a:pPr marL="457200" marR="0" indent="-45720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800" kern="0" dirty="0">
                <a:solidFill>
                  <a:srgbClr val="000000"/>
                </a:solidFill>
              </a:rPr>
              <a:t>Гъвкавост</a:t>
            </a:r>
          </a:p>
        </p:txBody>
      </p:sp>
    </p:spTree>
    <p:extLst>
      <p:ext uri="{BB962C8B-B14F-4D97-AF65-F5344CB8AC3E}">
        <p14:creationId xmlns:p14="http://schemas.microsoft.com/office/powerpoint/2010/main" val="159668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672E78-B181-6785-5344-E250EBB3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6</a:t>
            </a:fld>
            <a:endParaRPr lang="en-US" noProof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D65220-CDCF-5C71-EC69-9E5B943B3EE9}"/>
              </a:ext>
            </a:extLst>
          </p:cNvPr>
          <p:cNvSpPr txBox="1"/>
          <p:nvPr/>
        </p:nvSpPr>
        <p:spPr>
          <a:xfrm>
            <a:off x="259555" y="131763"/>
            <a:ext cx="10450513" cy="558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auto">
              <a:spcBef>
                <a:spcPts val="500"/>
              </a:spcBef>
              <a:spcAft>
                <a:spcPts val="0"/>
              </a:spcAft>
            </a:pPr>
            <a:r>
              <a:rPr lang="bg-BG" sz="3200" kern="0" dirty="0">
                <a:solidFill>
                  <a:srgbClr val="000000"/>
                </a:solidFill>
              </a:rPr>
              <a:t>Цели на проекта</a:t>
            </a:r>
            <a:endParaRPr kumimoji="0" lang="bg-BG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5" name="Picture 4" descr="A drop of water on a surface&#10;&#10;Description automatically generated with low confidence">
            <a:extLst>
              <a:ext uri="{FF2B5EF4-FFF2-40B4-BE49-F238E27FC236}">
                <a16:creationId xmlns:a16="http://schemas.microsoft.com/office/drawing/2014/main" id="{F79A0083-43C4-C7D4-736C-6793BDB51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036" y="1825817"/>
            <a:ext cx="3777337" cy="2518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picture containing outdoor, grass, tree, sprinkler system&#10;&#10;Description automatically generated">
            <a:extLst>
              <a:ext uri="{FF2B5EF4-FFF2-40B4-BE49-F238E27FC236}">
                <a16:creationId xmlns:a16="http://schemas.microsoft.com/office/drawing/2014/main" id="{47166E78-2226-F6A1-C2A9-EA5C98CF7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99" y="3085306"/>
            <a:ext cx="3777337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Hands holding a phone in a field&#10;&#10;Description automatically generated with low confidence">
            <a:extLst>
              <a:ext uri="{FF2B5EF4-FFF2-40B4-BE49-F238E27FC236}">
                <a16:creationId xmlns:a16="http://schemas.microsoft.com/office/drawing/2014/main" id="{312FDEE8-6B90-5813-D95E-4A6BD303D7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98" y="690282"/>
            <a:ext cx="3777337" cy="2232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0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6096-0C58-F35A-6462-1E44328EB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8999" y="2462177"/>
            <a:ext cx="4351625" cy="1246258"/>
          </a:xfrm>
        </p:spPr>
        <p:txBody>
          <a:bodyPr>
            <a:noAutofit/>
          </a:bodyPr>
          <a:lstStyle/>
          <a:p>
            <a:r>
              <a:rPr lang="bg-BG" sz="9600" dirty="0"/>
              <a:t>Анализ</a:t>
            </a:r>
          </a:p>
        </p:txBody>
      </p:sp>
    </p:spTree>
    <p:extLst>
      <p:ext uri="{BB962C8B-B14F-4D97-AF65-F5344CB8AC3E}">
        <p14:creationId xmlns:p14="http://schemas.microsoft.com/office/powerpoint/2010/main" val="3756985645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569D6B-CB5E-A931-468A-3A28226218E8}"/>
              </a:ext>
            </a:extLst>
          </p:cNvPr>
          <p:cNvSpPr txBox="1"/>
          <p:nvPr/>
        </p:nvSpPr>
        <p:spPr>
          <a:xfrm>
            <a:off x="259412" y="196447"/>
            <a:ext cx="104508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algn="ctr" defTabSz="914333" fontAlgn="auto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b="0" i="0" kern="0" baseline="0" noProof="1">
                <a:effectLst/>
                <a:latin typeface="+mn-lt"/>
                <a:ea typeface="+mn-ea"/>
                <a:cs typeface="+mn-cs"/>
              </a:rPr>
              <a:t>Сегмент 1 – Raspberry Pi</a:t>
            </a:r>
            <a:endParaRPr kumimoji="0" lang="en-US" sz="3200" b="0" i="0" u="none" strike="noStrike" kern="0" cap="none" spc="0" normalizeH="0" baseline="0" noProof="1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Raspberry Pi Zero WH (Zero W с GPIO конектор) [3026] - - е безплатно! :  Erelement - електроника и роботика">
            <a:extLst>
              <a:ext uri="{FF2B5EF4-FFF2-40B4-BE49-F238E27FC236}">
                <a16:creationId xmlns:a16="http://schemas.microsoft.com/office/drawing/2014/main" id="{1B848283-F21C-14D6-7732-DC380E0F94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2" b="3130"/>
          <a:stretch/>
        </p:blipFill>
        <p:spPr bwMode="auto">
          <a:xfrm>
            <a:off x="6739036" y="1712024"/>
            <a:ext cx="3971176" cy="2746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C94CD1-F3CC-1CC0-6D26-99EED0A23A51}"/>
              </a:ext>
            </a:extLst>
          </p:cNvPr>
          <p:cNvSpPr txBox="1"/>
          <p:nvPr/>
        </p:nvSpPr>
        <p:spPr>
          <a:xfrm>
            <a:off x="259412" y="1036870"/>
            <a:ext cx="6006353" cy="43329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400" dirty="0">
                <a:latin typeface="+mj-lt"/>
                <a:ea typeface="Calibri" panose="020F0502020204030204" pitchFamily="34" charset="0"/>
              </a:rPr>
              <a:t>И</a:t>
            </a:r>
            <a:r>
              <a:rPr lang="bg-BG" sz="2400" dirty="0">
                <a:effectLst/>
                <a:latin typeface="+mj-lt"/>
                <a:ea typeface="Calibri" panose="020F0502020204030204" pitchFamily="34" charset="0"/>
              </a:rPr>
              <a:t>ма за цел основно да контролира и управлява целия процес на работа, свързан с автоматизацията.</a:t>
            </a:r>
            <a:endParaRPr lang="en-GB" sz="2400" dirty="0">
              <a:effectLst/>
              <a:latin typeface="+mj-lt"/>
              <a:ea typeface="Calibri" panose="020F0502020204030204" pitchFamily="34" charset="0"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j-lt"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400" dirty="0">
                <a:effectLst/>
                <a:latin typeface="+mj-lt"/>
                <a:ea typeface="Calibri" panose="020F0502020204030204" pitchFamily="34" charset="0"/>
              </a:rPr>
              <a:t>Сегмента трябва да се постави в обхват на мрежа, с която да се свърже, без ну</a:t>
            </a:r>
            <a:r>
              <a:rPr lang="bg-BG" sz="2400" dirty="0">
                <a:latin typeface="+mj-lt"/>
                <a:ea typeface="Calibri" panose="020F0502020204030204" pitchFamily="34" charset="0"/>
              </a:rPr>
              <a:t>жда от интернет</a:t>
            </a:r>
            <a:r>
              <a:rPr lang="bg-BG" sz="2400" dirty="0">
                <a:effectLst/>
                <a:latin typeface="+mj-lt"/>
                <a:ea typeface="Calibri" panose="020F0502020204030204" pitchFamily="34" charset="0"/>
              </a:rPr>
              <a:t>. </a:t>
            </a:r>
            <a:endParaRPr lang="en-GB" sz="2400" dirty="0">
              <a:effectLst/>
              <a:latin typeface="+mj-lt"/>
              <a:ea typeface="Calibri" panose="020F0502020204030204" pitchFamily="34" charset="0"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j-lt"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400" kern="0" dirty="0">
                <a:solidFill>
                  <a:srgbClr val="000000"/>
                </a:solidFill>
                <a:latin typeface="+mj-lt"/>
              </a:rPr>
              <a:t>Предоставя</a:t>
            </a:r>
            <a:r>
              <a:rPr lang="bg-BG" sz="2400" kern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GB" sz="2400" kern="0" dirty="0">
                <a:solidFill>
                  <a:srgbClr val="000000"/>
                </a:solidFill>
                <a:latin typeface="+mj-lt"/>
              </a:rPr>
              <a:t>B</a:t>
            </a:r>
            <a:r>
              <a:rPr lang="en-GB" sz="2400" kern="0" dirty="0">
                <a:solidFill>
                  <a:srgbClr val="000000"/>
                </a:solidFill>
                <a:effectLst/>
                <a:latin typeface="+mj-lt"/>
              </a:rPr>
              <a:t>ack-end </a:t>
            </a:r>
            <a:r>
              <a:rPr lang="bg-BG" sz="2400" kern="0" dirty="0">
                <a:solidFill>
                  <a:srgbClr val="000000"/>
                </a:solidFill>
                <a:latin typeface="+mj-lt"/>
              </a:rPr>
              <a:t>логика, обработваща данните</a:t>
            </a:r>
            <a:r>
              <a:rPr lang="en-GB" sz="2400" kern="0" dirty="0">
                <a:solidFill>
                  <a:srgbClr val="000000"/>
                </a:solidFill>
                <a:latin typeface="+mj-lt"/>
              </a:rPr>
              <a:t>,</a:t>
            </a:r>
            <a:r>
              <a:rPr lang="bg-BG" sz="2400" kern="0" dirty="0">
                <a:solidFill>
                  <a:srgbClr val="000000"/>
                </a:solidFill>
                <a:latin typeface="+mj-lt"/>
              </a:rPr>
              <a:t> тяхното съхранение</a:t>
            </a:r>
            <a:r>
              <a:rPr lang="en-GB" sz="2400" kern="0" dirty="0">
                <a:solidFill>
                  <a:srgbClr val="000000"/>
                </a:solidFill>
                <a:latin typeface="+mj-lt"/>
              </a:rPr>
              <a:t>  </a:t>
            </a:r>
            <a:r>
              <a:rPr lang="bg-BG" sz="2400" kern="0" dirty="0">
                <a:solidFill>
                  <a:srgbClr val="000000"/>
                </a:solidFill>
                <a:latin typeface="+mj-lt"/>
              </a:rPr>
              <a:t>и достъпност</a:t>
            </a:r>
            <a:r>
              <a:rPr lang="en-GB" sz="2400" kern="0" dirty="0">
                <a:solidFill>
                  <a:srgbClr val="000000"/>
                </a:solidFill>
                <a:latin typeface="+mj-lt"/>
              </a:rPr>
              <a:t>.</a:t>
            </a:r>
            <a:endParaRPr kumimoji="0" lang="bg-BG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A2C9E6-315F-C85C-04C1-F44C171F10A8}"/>
              </a:ext>
            </a:extLst>
          </p:cNvPr>
          <p:cNvSpPr txBox="1"/>
          <p:nvPr/>
        </p:nvSpPr>
        <p:spPr>
          <a:xfrm>
            <a:off x="6739036" y="4666267"/>
            <a:ext cx="3971176" cy="311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Raspberry Pi Zero W</a:t>
            </a:r>
            <a:endParaRPr kumimoji="0" lang="bg-BG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4638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81BE75-B812-8063-311B-9128A9025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9</a:t>
            </a:fld>
            <a:endParaRPr lang="en-US" noProof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569D6B-CB5E-A931-468A-3A28226218E8}"/>
              </a:ext>
            </a:extLst>
          </p:cNvPr>
          <p:cNvSpPr txBox="1"/>
          <p:nvPr/>
        </p:nvSpPr>
        <p:spPr>
          <a:xfrm>
            <a:off x="259555" y="131763"/>
            <a:ext cx="10450513" cy="558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auto">
              <a:spcBef>
                <a:spcPts val="500"/>
              </a:spcBef>
              <a:spcAft>
                <a:spcPts val="0"/>
              </a:spcAft>
            </a:pPr>
            <a:r>
              <a:rPr lang="ru-RU" sz="3200" dirty="0">
                <a:solidFill>
                  <a:srgbClr val="000000"/>
                </a:solidFill>
                <a:latin typeface="+mj-lt"/>
              </a:rPr>
              <a:t>Сегмент 2</a:t>
            </a:r>
            <a:r>
              <a:rPr lang="en-GB" sz="3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ru-RU" sz="3200" b="0" i="0" dirty="0">
                <a:solidFill>
                  <a:srgbClr val="000000"/>
                </a:solidFill>
                <a:effectLst/>
                <a:latin typeface="+mj-lt"/>
              </a:rPr>
              <a:t>–</a:t>
            </a:r>
            <a:r>
              <a:rPr lang="en-GB" sz="3200" dirty="0">
                <a:solidFill>
                  <a:srgbClr val="000000"/>
                </a:solidFill>
                <a:latin typeface="+mj-lt"/>
              </a:rPr>
              <a:t> Android</a:t>
            </a:r>
            <a:endParaRPr kumimoji="0" lang="bg-BG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4" name="Picture 3" descr="Diagram, application&#10;&#10;Description automatically generated">
            <a:extLst>
              <a:ext uri="{FF2B5EF4-FFF2-40B4-BE49-F238E27FC236}">
                <a16:creationId xmlns:a16="http://schemas.microsoft.com/office/drawing/2014/main" id="{DA76F7FA-881F-C87C-CB97-7D97777B6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" b="99532" l="0" r="99751">
                        <a14:foregroundMark x1="43890" y1="29708" x2="73815" y2="62339"/>
                        <a14:foregroundMark x1="73815" y1="62339" x2="50374" y2="73333"/>
                        <a14:foregroundMark x1="50374" y1="73333" x2="66334" y2="74386"/>
                        <a14:foregroundMark x1="20449" y1="27135" x2="35411" y2="97310"/>
                        <a14:foregroundMark x1="69327" y1="29123" x2="71820" y2="99766"/>
                        <a14:foregroundMark x1="78304" y1="28538" x2="71322" y2="94503"/>
                        <a14:foregroundMark x1="29177" y1="24678" x2="20200" y2="99649"/>
                        <a14:foregroundMark x1="24688" y1="21754" x2="1746" y2="98480"/>
                        <a14:foregroundMark x1="34165" y1="25965" x2="46633" y2="95088"/>
                        <a14:foregroundMark x1="80299" y1="25614" x2="80299" y2="96023"/>
                        <a14:foregroundMark x1="80299" y1="96023" x2="80299" y2="96023"/>
                        <a14:foregroundMark x1="78554" y1="23041" x2="85287" y2="87135"/>
                        <a14:foregroundMark x1="17456" y1="10292" x2="83541" y2="12749"/>
                        <a14:foregroundMark x1="83541" y1="12749" x2="95511" y2="12515"/>
                        <a14:foregroundMark x1="13965" y1="3977" x2="61347" y2="6901"/>
                        <a14:foregroundMark x1="61347" y1="6901" x2="64838" y2="7836"/>
                        <a14:foregroundMark x1="10474" y1="5848" x2="89526" y2="3743"/>
                        <a14:foregroundMark x1="92020" y1="1287" x2="93766" y2="9123"/>
                        <a14:foregroundMark x1="61596" y1="1637" x2="5736" y2="3392"/>
                        <a14:foregroundMark x1="12469" y1="94152" x2="48878" y2="94386"/>
                        <a14:foregroundMark x1="48878" y1="94386" x2="64090" y2="93918"/>
                        <a14:foregroundMark x1="94763" y1="86316" x2="86783" y2="98596"/>
                        <a14:foregroundMark x1="93766" y1="98830" x2="95262" y2="88304"/>
                        <a14:foregroundMark x1="57357" y1="87135" x2="57357" y2="98246"/>
                        <a14:foregroundMark x1="98254" y1="82573" x2="98504" y2="19649"/>
                        <a14:foregroundMark x1="61845" y1="81287" x2="74314" y2="80936"/>
                        <a14:foregroundMark x1="1247" y1="84327" x2="1496" y2="22339"/>
                        <a14:foregroundMark x1="1247" y1="819" x2="1247" y2="819"/>
                        <a14:foregroundMark x1="0" y1="1754" x2="0" y2="1754"/>
                        <a14:foregroundMark x1="98254" y1="1287" x2="98254" y2="1287"/>
                        <a14:foregroundMark x1="94763" y1="1170" x2="99751" y2="468"/>
                        <a14:foregroundMark x1="67332" y1="8187" x2="82544" y2="7836"/>
                        <a14:foregroundMark x1="49626" y1="80468" x2="63092" y2="81754"/>
                        <a14:foregroundMark x1="11721" y1="89825" x2="10723" y2="96842"/>
                        <a14:foregroundMark x1="1995" y1="99298" x2="1995" y2="99298"/>
                        <a14:foregroundMark x1="1496" y1="98713" x2="9975" y2="99298"/>
                        <a14:foregroundMark x1="96259" y1="99532" x2="99252" y2="98947"/>
                        <a14:backgroundMark x1="1746" y1="936" x2="1746" y2="9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90" y="690282"/>
            <a:ext cx="2397105" cy="471305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43474-A914-5203-F90A-8A3A710F77C5}"/>
              </a:ext>
            </a:extLst>
          </p:cNvPr>
          <p:cNvSpPr txBox="1"/>
          <p:nvPr/>
        </p:nvSpPr>
        <p:spPr>
          <a:xfrm>
            <a:off x="3648635" y="1063167"/>
            <a:ext cx="7061433" cy="41925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И</a:t>
            </a:r>
            <a:r>
              <a:rPr lang="bg-B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ма за роля да приема нуждите на клиента свързани с начина и времето </a:t>
            </a:r>
            <a:r>
              <a:rPr lang="bg-BG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з</a:t>
            </a:r>
            <a:r>
              <a:rPr lang="bg-B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 поливане и да ги обновява в базата данни 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(Front-end)</a:t>
            </a:r>
            <a:r>
              <a:rPr lang="bg-B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bg-BG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Times New Roman" panose="02020603050405020304" pitchFamily="18" charset="0"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И</a:t>
            </a:r>
            <a:r>
              <a:rPr lang="bg-B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зчистен и лесно достъпен дизайн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bg-BG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bg-BG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Times New Roman" panose="02020603050405020304" pitchFamily="18" charset="0"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Позволява да се и</a:t>
            </a:r>
            <a:r>
              <a:rPr lang="bg-B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нициализира или спира поливане ръчно при нужда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bg-BG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lang="bg-BG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Визуализира</a:t>
            </a:r>
            <a:r>
              <a:rPr lang="bg-B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данните от сензорите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kumimoji="0" lang="bg-BG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9535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MLTEMPLATEVERSION" val="1.0"/>
  <p:tag name="SAXMLTEMPLATE" val="presentation_169"/>
  <p:tag name="SAXMLCOMPANYNAME" val="bosch"/>
  <p:tag name="SAXCONVERSION" val="1"/>
</p:tagLst>
</file>

<file path=ppt/theme/theme1.xml><?xml version="1.0" encoding="utf-8"?>
<a:theme xmlns:a="http://schemas.openxmlformats.org/drawingml/2006/main" name="Bosch NG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779E17-DA50-4443-9CCA-C57129DBFB53}" vid="{CBD1DA7C-47F9-4AE4-B1E4-E762B597D2F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Anlagenvermerk</Label>
      <FrageVar>False</FrageVar>
      <Prefix/>
      <Suffix/>
      <WegfallVar/>
      <MussFeld>False</MussFeld>
      <InDokument>True</InDokument>
      <Sektion>Rectangle7</Sektion>
      <Reihenfolge>0</Reihenfolge>
    </Variable>
    <Variable>
      <Name>departmentshort</Name>
      <OrgInhalt>IOB/TBC-BG</OrgInhalt>
      <Wert>IOB/TBC-BG</Wert>
      <Platzhalter>False</Platzhalter>
      <DocDatenDialog>True</DocDatenDialog>
      <Label>Urhebervermerk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</OrgInhalt>
      <Wert>Intern</Wert>
      <Platzhalter>False</Platzhalter>
      <DocDatenDialog>True</DocDatenDialog>
      <Label>Vertraulichkeitsvermerk</Label>
      <FrageVar>False</FrageVar>
      <Prefix/>
      <Suffix/>
      <WegfallVar/>
      <ComboBox>
        <Option>Intern</Option>
        <Option>Vertraulich</Option>
        <Option>Streng vertraulich</Option>
        <Option/>
      </ComboBox>
      <MussFeld>False</MussFeld>
      <InDokument>True</InDokument>
      <Sektion>Bosch_footer_1</Sektion>
      <Reihenfolge>0</Reihenfolge>
    </Variable>
    <Variable>
      <Name>copyright</Name>
      <OrgInhalt>© Robert Bosch GmbH 2022. Alle Rechte vorbehalten, auch bzgl. jeder Verfügung, Verwertung, Reproduktion, Bearbeitung, Weitergabe sowie für den Fall von Schutzrechtsanmeldungen.</OrgInhalt>
      <Wert>© Robert Bosch GmbH 2022. Alle Rechte vorbehalten, auch bzgl. jeder Verfügung, Verwertung, Reproduktion, Bearbeitung, Weitergabe sowie für den Fall von Schutzrechtsanmeldungen.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23.05.2022</OrgInhalt>
      <Wert>23.05.2022</Wert>
      <Platzhalter>False</Platzhalter>
      <DocDatenDialog>True</DocDatenDialog>
      <Label>Datum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Ablagevermerk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2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Props1.xml><?xml version="1.0" encoding="utf-8"?>
<ds:datastoreItem xmlns:ds="http://schemas.openxmlformats.org/officeDocument/2006/customXml" ds:itemID="{304CF217-3C90-4AA0-B541-CE45F9BD305E}">
  <ds:schemaRefs/>
</ds:datastoreItem>
</file>

<file path=customXml/itemProps2.xml><?xml version="1.0" encoding="utf-8"?>
<ds:datastoreItem xmlns:ds="http://schemas.openxmlformats.org/officeDocument/2006/customXml" ds:itemID="{D0252559-44F8-474C-B66D-E357B88E32C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presentation_169_1</Template>
  <TotalTime>3355</TotalTime>
  <Words>1186</Words>
  <Application>Microsoft Office PowerPoint</Application>
  <PresentationFormat>Custom</PresentationFormat>
  <Paragraphs>125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Bosch Office Sans</vt:lpstr>
      <vt:lpstr>Calibri</vt:lpstr>
      <vt:lpstr>inherit</vt:lpstr>
      <vt:lpstr>Symbol</vt:lpstr>
      <vt:lpstr>Tahoma</vt:lpstr>
      <vt:lpstr>Times New Roman</vt:lpstr>
      <vt:lpstr>Whitney</vt:lpstr>
      <vt:lpstr>Wingdings 3</vt:lpstr>
      <vt:lpstr>Bosch NG</vt:lpstr>
      <vt:lpstr>PowerPoint Presentation</vt:lpstr>
      <vt:lpstr>PowerPoint Presentation</vt:lpstr>
      <vt:lpstr>Увод</vt:lpstr>
      <vt:lpstr>PowerPoint Presentation</vt:lpstr>
      <vt:lpstr>PowerPoint Presentation</vt:lpstr>
      <vt:lpstr>PowerPoint Presentation</vt:lpstr>
      <vt:lpstr>Анализ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Демонстрация</vt:lpstr>
      <vt:lpstr>Заключение и бъдещо развитие</vt:lpstr>
      <vt:lpstr>Благодаря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Vasilev Tsvetan (IOB/TBC-BG)</dc:creator>
  <cp:lastModifiedBy>Initaro Flame</cp:lastModifiedBy>
  <cp:revision>25</cp:revision>
  <dcterms:created xsi:type="dcterms:W3CDTF">2022-05-23T15:08:25Z</dcterms:created>
  <dcterms:modified xsi:type="dcterms:W3CDTF">2022-05-30T06:42:15Z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